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3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1"/>
  </p:sldMasterIdLst>
  <p:notesMasterIdLst>
    <p:notesMasterId r:id="rId21"/>
  </p:notesMasterIdLst>
  <p:sldIdLst>
    <p:sldId id="256" r:id="rId2"/>
    <p:sldId id="259" r:id="rId3"/>
    <p:sldId id="311" r:id="rId4"/>
    <p:sldId id="312" r:id="rId5"/>
    <p:sldId id="315" r:id="rId6"/>
    <p:sldId id="317" r:id="rId7"/>
    <p:sldId id="316" r:id="rId8"/>
    <p:sldId id="318" r:id="rId9"/>
    <p:sldId id="319" r:id="rId10"/>
    <p:sldId id="332" r:id="rId11"/>
    <p:sldId id="306" r:id="rId12"/>
    <p:sldId id="322" r:id="rId13"/>
    <p:sldId id="335" r:id="rId14"/>
    <p:sldId id="336" r:id="rId15"/>
    <p:sldId id="337" r:id="rId16"/>
    <p:sldId id="339" r:id="rId17"/>
    <p:sldId id="340" r:id="rId18"/>
    <p:sldId id="331" r:id="rId19"/>
    <p:sldId id="329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45DA84-74E1-4E26-A06E-7720520023A9}">
  <a:tblStyle styleId="{EE45DA84-74E1-4E26-A06E-7720520023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5"/>
    <p:restoredTop sz="88987"/>
  </p:normalViewPr>
  <p:slideViewPr>
    <p:cSldViewPr snapToGrid="0" snapToObjects="1">
      <p:cViewPr varScale="1">
        <p:scale>
          <a:sx n="139" d="100"/>
          <a:sy n="139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icrosoft%20PowerPoint%20&#20013;&#30340;&#22270;&#34920;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1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100" dirty="0">
                <a:solidFill>
                  <a:schemeClr val="bg1"/>
                </a:solidFill>
              </a:rPr>
              <a:t>Maximum</a:t>
            </a:r>
            <a:r>
              <a:rPr lang="zh-CN" altLang="en-US" sz="1100" baseline="0" dirty="0">
                <a:solidFill>
                  <a:schemeClr val="bg1"/>
                </a:solidFill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</a:rPr>
              <a:t>depth</a:t>
            </a:r>
            <a:r>
              <a:rPr lang="zh-CN" altLang="en-US" sz="1100" baseline="0" dirty="0">
                <a:solidFill>
                  <a:schemeClr val="bg1"/>
                </a:solidFill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</a:rPr>
              <a:t>of</a:t>
            </a:r>
            <a:r>
              <a:rPr lang="zh-CN" altLang="en-US" sz="1100" baseline="0" dirty="0">
                <a:solidFill>
                  <a:schemeClr val="bg1"/>
                </a:solidFill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</a:rPr>
              <a:t>tree</a:t>
            </a:r>
            <a:endParaRPr lang="en-US" altLang="zh-CN" sz="11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61213564213564"/>
          <c:y val="2.51984126984126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4597630930592201"/>
          <c:y val="0.19716269841269801"/>
          <c:w val="0.82907681330159599"/>
          <c:h val="0.699296626984126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AUC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001F6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8AE-E242-8A31-416C6E763BB1}"/>
              </c:ext>
            </c:extLst>
          </c:dPt>
          <c:cat>
            <c:numRef>
              <c:f>Sheet1!$A$2:$A$10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0.70040000000000002</c:v>
                </c:pt>
                <c:pt idx="1">
                  <c:v>0.70089000000000001</c:v>
                </c:pt>
                <c:pt idx="2">
                  <c:v>0.70109999999999995</c:v>
                </c:pt>
                <c:pt idx="3">
                  <c:v>0.70120000000000005</c:v>
                </c:pt>
                <c:pt idx="4">
                  <c:v>0.70189999999999997</c:v>
                </c:pt>
                <c:pt idx="5">
                  <c:v>0.70220000000000005</c:v>
                </c:pt>
                <c:pt idx="6">
                  <c:v>0.7026</c:v>
                </c:pt>
                <c:pt idx="7">
                  <c:v>0.70209999999999995</c:v>
                </c:pt>
                <c:pt idx="8">
                  <c:v>0.70130000000000003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AE-E242-8A31-416C6E763B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7283008"/>
        <c:axId val="1637284656"/>
      </c:lineChart>
      <c:catAx>
        <c:axId val="163728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37284656"/>
        <c:crosses val="autoZero"/>
        <c:auto val="1"/>
        <c:lblAlgn val="ctr"/>
        <c:lblOffset val="100"/>
        <c:noMultiLvlLbl val="0"/>
      </c:catAx>
      <c:valAx>
        <c:axId val="163728465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3728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FABAB"/>
    </a:soli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1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100" dirty="0">
                <a:solidFill>
                  <a:schemeClr val="bg1"/>
                </a:solidFill>
              </a:rPr>
              <a:t>Maximum</a:t>
            </a:r>
            <a:r>
              <a:rPr lang="zh-CN" altLang="en-US" sz="1100" baseline="0" dirty="0">
                <a:solidFill>
                  <a:schemeClr val="bg1"/>
                </a:solidFill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</a:rPr>
              <a:t>number</a:t>
            </a:r>
            <a:r>
              <a:rPr lang="zh-CN" altLang="en-US" sz="1100" baseline="0" dirty="0">
                <a:solidFill>
                  <a:schemeClr val="bg1"/>
                </a:solidFill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</a:rPr>
              <a:t>of</a:t>
            </a:r>
            <a:r>
              <a:rPr lang="zh-CN" altLang="en-US" sz="1100" baseline="0" dirty="0">
                <a:solidFill>
                  <a:schemeClr val="bg1"/>
                </a:solidFill>
              </a:rPr>
              <a:t> </a:t>
            </a:r>
            <a:r>
              <a:rPr lang="en-US" altLang="zh-CN" sz="1100" baseline="0" dirty="0">
                <a:solidFill>
                  <a:schemeClr val="bg1"/>
                </a:solidFill>
              </a:rPr>
              <a:t>tree</a:t>
            </a:r>
            <a:endParaRPr lang="en-US" altLang="zh-CN" sz="11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61213564213564"/>
          <c:y val="2.51984126984126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4597630930592201"/>
          <c:y val="0.19716269841269801"/>
          <c:w val="0.82907681330159599"/>
          <c:h val="0.699296626984126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AUC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noFill/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AFABAB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8A9-AE43-A0D4-FC6B90163331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5.5</c:v>
                </c:pt>
                <c:pt idx="10">
                  <c:v>6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0.7016</c:v>
                </c:pt>
                <c:pt idx="1">
                  <c:v>0.70140000000000002</c:v>
                </c:pt>
                <c:pt idx="2">
                  <c:v>0.70169999999999999</c:v>
                </c:pt>
                <c:pt idx="3">
                  <c:v>0.70209999999999995</c:v>
                </c:pt>
                <c:pt idx="4">
                  <c:v>0.7026</c:v>
                </c:pt>
                <c:pt idx="5">
                  <c:v>0.70340000000000003</c:v>
                </c:pt>
                <c:pt idx="6">
                  <c:v>0.70240000000000002</c:v>
                </c:pt>
                <c:pt idx="7">
                  <c:v>0.70179999999999998</c:v>
                </c:pt>
                <c:pt idx="8">
                  <c:v>0.70140000000000002</c:v>
                </c:pt>
                <c:pt idx="9">
                  <c:v>0.70169999999999999</c:v>
                </c:pt>
                <c:pt idx="10">
                  <c:v>0.70140000000000002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A9-AE43-A0D4-FC6B90163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7283008"/>
        <c:axId val="1637284656"/>
      </c:lineChart>
      <c:catAx>
        <c:axId val="163728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37284656"/>
        <c:crosses val="autoZero"/>
        <c:auto val="1"/>
        <c:lblAlgn val="ctr"/>
        <c:lblOffset val="100"/>
        <c:noMultiLvlLbl val="0"/>
      </c:catAx>
      <c:valAx>
        <c:axId val="1637284656"/>
        <c:scaling>
          <c:orientation val="minMax"/>
          <c:max val="0.70500000000000007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3728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5"/>
    </a:soli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100" dirty="0"/>
              <a:t>Maximum number of tree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128509791436075"/>
          <c:y val="0.29324767537489033"/>
          <c:w val="0.79237724151077849"/>
          <c:h val="0.47381264771961284"/>
        </c:manualLayout>
      </c:layout>
      <c:lineChart>
        <c:grouping val="standard"/>
        <c:varyColors val="0"/>
        <c:ser>
          <c:idx val="0"/>
          <c:order val="0"/>
          <c:tx>
            <c:strRef>
              <c:f>'[Microsoft PowerPoint 中的图表]Sheet1'!$B$1</c:f>
              <c:strCache>
                <c:ptCount val="1"/>
                <c:pt idx="0">
                  <c:v>AUC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chemeClr val="accent1">
                    <a:lumMod val="90000"/>
                  </a:scheme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78A8-254F-802C-A56075F9606F}"/>
              </c:ext>
            </c:extLst>
          </c:dPt>
          <c:cat>
            <c:strRef>
              <c:f>'[Microsoft PowerPoint 中的图表]Sheet1'!$A$2:$A$11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'[Microsoft PowerPoint 中的图表]Sheet1'!$B$2:$B$11</c:f>
              <c:numCache>
                <c:formatCode>General</c:formatCode>
                <c:ptCount val="10"/>
                <c:pt idx="0">
                  <c:v>0.70109999999999995</c:v>
                </c:pt>
                <c:pt idx="1">
                  <c:v>0.7016</c:v>
                </c:pt>
                <c:pt idx="2">
                  <c:v>0.70199999999999996</c:v>
                </c:pt>
                <c:pt idx="3">
                  <c:v>0.70330000000000004</c:v>
                </c:pt>
                <c:pt idx="4">
                  <c:v>0.70240000000000002</c:v>
                </c:pt>
                <c:pt idx="5">
                  <c:v>0.70179999999999998</c:v>
                </c:pt>
                <c:pt idx="6">
                  <c:v>0.70168600000000003</c:v>
                </c:pt>
                <c:pt idx="7">
                  <c:v>0.70145000000000002</c:v>
                </c:pt>
                <c:pt idx="8">
                  <c:v>0.70150000000000001</c:v>
                </c:pt>
                <c:pt idx="9">
                  <c:v>0.70142000000000004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A8-254F-802C-A56075F96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420384"/>
        <c:axId val="414422032"/>
      </c:lineChart>
      <c:catAx>
        <c:axId val="41442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14422032"/>
        <c:crosses val="autoZero"/>
        <c:auto val="1"/>
        <c:lblAlgn val="ctr"/>
        <c:lblOffset val="100"/>
        <c:noMultiLvlLbl val="0"/>
      </c:catAx>
      <c:valAx>
        <c:axId val="414422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1442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2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40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357600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8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7b0c871f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7b0c871f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626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Problem faced by all ai models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853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733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9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72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258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360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6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rot="5400000">
            <a:off x="8019700" y="35351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8804375" y="123723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55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7841775" y="-2957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7932850" y="-203725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1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2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3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4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5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6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7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8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 idx="9" hasCustomPrompt="1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 idx="13" hasCustomPrompt="1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 idx="14" hasCustomPrompt="1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>
            <a:spLocks noGrp="1"/>
          </p:cNvSpPr>
          <p:nvPr>
            <p:ph type="title" idx="15" hasCustomPrompt="1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/>
          <p:nvPr/>
        </p:nvSpPr>
        <p:spPr>
          <a:xfrm>
            <a:off x="8204100" y="-100825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256275" y="6175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89400" y="-708725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-590275" y="1550675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34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85" r:id="rId5"/>
    <p:sldLayoutId id="2147483686" r:id="rId6"/>
    <p:sldLayoutId id="2147483687" r:id="rId7"/>
    <p:sldLayoutId id="214748369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137580733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eg"/><Relationship Id="rId9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1238113" y="1283889"/>
            <a:ext cx="34677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/>
              <a:t>Giraffe</a:t>
            </a:r>
            <a:endParaRPr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6B7E8E-0AAA-4641-B604-D4296586A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113" y="2571750"/>
            <a:ext cx="2199079" cy="746400"/>
          </a:xfrm>
        </p:spPr>
        <p:txBody>
          <a:bodyPr/>
          <a:lstStyle/>
          <a:p>
            <a:r>
              <a:rPr lang="en-GB" altLang="zh-CN" sz="1800" dirty="0">
                <a:latin typeface=""/>
              </a:rPr>
              <a:t>Credit modelling</a:t>
            </a:r>
            <a:endParaRPr lang="zh-CN" altLang="en-US" sz="1800" dirty="0">
              <a:latin typeface="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BD2651-96D6-8546-9898-7CE7F981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59" y="1153128"/>
            <a:ext cx="3263187" cy="1799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22C30-D234-7345-BEB4-1A2EBC37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grpSp>
        <p:nvGrpSpPr>
          <p:cNvPr id="8" name="组合 12">
            <a:extLst>
              <a:ext uri="{FF2B5EF4-FFF2-40B4-BE49-F238E27FC236}">
                <a16:creationId xmlns:a16="http://schemas.microsoft.com/office/drawing/2014/main" id="{29C868BF-89E4-5B44-8293-A3BE5F3821B6}"/>
              </a:ext>
            </a:extLst>
          </p:cNvPr>
          <p:cNvGrpSpPr/>
          <p:nvPr/>
        </p:nvGrpSpPr>
        <p:grpSpPr>
          <a:xfrm>
            <a:off x="502444" y="1247925"/>
            <a:ext cx="2665094" cy="494104"/>
            <a:chOff x="926338" y="2716118"/>
            <a:chExt cx="3553459" cy="492731"/>
          </a:xfrm>
        </p:grpSpPr>
        <p:sp>
          <p:nvSpPr>
            <p:cNvPr id="22" name="文本框 3">
              <a:extLst>
                <a:ext uri="{FF2B5EF4-FFF2-40B4-BE49-F238E27FC236}">
                  <a16:creationId xmlns:a16="http://schemas.microsoft.com/office/drawing/2014/main" id="{5289BA7B-AB38-0A4C-A57F-54CC8A9C1B8B}"/>
                </a:ext>
              </a:extLst>
            </p:cNvPr>
            <p:cNvSpPr txBox="1"/>
            <p:nvPr/>
          </p:nvSpPr>
          <p:spPr>
            <a:xfrm>
              <a:off x="1161267" y="2799308"/>
              <a:ext cx="3318530" cy="3452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 anchorCtr="0">
              <a:spAutoFit/>
            </a:bodyPr>
            <a:lstStyle/>
            <a:p>
              <a:pPr defTabSz="685324">
                <a:buClrTx/>
                <a:buSzPct val="25000"/>
                <a:defRPr/>
              </a:pPr>
              <a:r>
                <a:rPr lang="en-US" sz="1800" b="1" kern="1200" dirty="0">
                  <a:solidFill>
                    <a:schemeClr val="bg1">
                      <a:lumMod val="65000"/>
                    </a:schemeClr>
                  </a:solidFill>
                </a:rPr>
                <a:t>Email</a:t>
              </a:r>
              <a:r>
                <a:rPr lang="en-US" sz="1800" b="1" kern="1200" dirty="0">
                  <a:solidFill>
                    <a:srgbClr val="7796F2"/>
                  </a:solidFill>
                </a:rPr>
                <a:t> </a:t>
              </a:r>
            </a:p>
          </p:txBody>
        </p:sp>
        <p:sp>
          <p:nvSpPr>
            <p:cNvPr id="24" name="矩形 5">
              <a:extLst>
                <a:ext uri="{FF2B5EF4-FFF2-40B4-BE49-F238E27FC236}">
                  <a16:creationId xmlns:a16="http://schemas.microsoft.com/office/drawing/2014/main" id="{3E6A1A2E-4CA9-894F-A2B9-038E71D90074}"/>
                </a:ext>
              </a:extLst>
            </p:cNvPr>
            <p:cNvSpPr/>
            <p:nvPr/>
          </p:nvSpPr>
          <p:spPr>
            <a:xfrm>
              <a:off x="926338" y="2716118"/>
              <a:ext cx="114142" cy="492731"/>
            </a:xfrm>
            <a:prstGeom prst="rect">
              <a:avLst/>
            </a:prstGeom>
            <a:solidFill>
              <a:schemeClr val="accent2"/>
            </a:solidFill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685766"/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1">
            <a:extLst>
              <a:ext uri="{FF2B5EF4-FFF2-40B4-BE49-F238E27FC236}">
                <a16:creationId xmlns:a16="http://schemas.microsoft.com/office/drawing/2014/main" id="{15C7C074-10B1-964A-91DD-3DA59A0045CA}"/>
              </a:ext>
            </a:extLst>
          </p:cNvPr>
          <p:cNvGrpSpPr/>
          <p:nvPr/>
        </p:nvGrpSpPr>
        <p:grpSpPr>
          <a:xfrm>
            <a:off x="3327370" y="1247926"/>
            <a:ext cx="2665091" cy="494104"/>
            <a:chOff x="3691762" y="2716118"/>
            <a:chExt cx="3553454" cy="492731"/>
          </a:xfrm>
        </p:grpSpPr>
        <p:sp>
          <p:nvSpPr>
            <p:cNvPr id="18" name="文本框 28">
              <a:extLst>
                <a:ext uri="{FF2B5EF4-FFF2-40B4-BE49-F238E27FC236}">
                  <a16:creationId xmlns:a16="http://schemas.microsoft.com/office/drawing/2014/main" id="{ED79C557-0043-4A4C-8013-6AA6DFE91ABC}"/>
                </a:ext>
              </a:extLst>
            </p:cNvPr>
            <p:cNvSpPr txBox="1"/>
            <p:nvPr/>
          </p:nvSpPr>
          <p:spPr>
            <a:xfrm>
              <a:off x="3926687" y="2789840"/>
              <a:ext cx="3318529" cy="3452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 anchorCtr="0">
              <a:spAutoFit/>
            </a:bodyPr>
            <a:lstStyle/>
            <a:p>
              <a:pPr defTabSz="685324">
                <a:buClrTx/>
                <a:buSzPct val="25000"/>
                <a:defRPr/>
              </a:pPr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</a:rPr>
                <a:t>Chat</a:t>
              </a:r>
              <a:endParaRPr lang="en-US" sz="1800" b="1" kern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0" name="矩形 30">
              <a:extLst>
                <a:ext uri="{FF2B5EF4-FFF2-40B4-BE49-F238E27FC236}">
                  <a16:creationId xmlns:a16="http://schemas.microsoft.com/office/drawing/2014/main" id="{FC0837FE-CAB0-5443-AC13-E8E22111EFA0}"/>
                </a:ext>
              </a:extLst>
            </p:cNvPr>
            <p:cNvSpPr/>
            <p:nvPr/>
          </p:nvSpPr>
          <p:spPr>
            <a:xfrm>
              <a:off x="3691762" y="2716118"/>
              <a:ext cx="114142" cy="492731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685766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0">
            <a:extLst>
              <a:ext uri="{FF2B5EF4-FFF2-40B4-BE49-F238E27FC236}">
                <a16:creationId xmlns:a16="http://schemas.microsoft.com/office/drawing/2014/main" id="{DB1E8E41-B878-2947-89B9-6D5C4EF11129}"/>
              </a:ext>
            </a:extLst>
          </p:cNvPr>
          <p:cNvGrpSpPr/>
          <p:nvPr/>
        </p:nvGrpSpPr>
        <p:grpSpPr>
          <a:xfrm>
            <a:off x="5975269" y="1247926"/>
            <a:ext cx="2665097" cy="494104"/>
            <a:chOff x="6457186" y="2716118"/>
            <a:chExt cx="3553463" cy="492731"/>
          </a:xfrm>
        </p:grpSpPr>
        <p:sp>
          <p:nvSpPr>
            <p:cNvPr id="14" name="文本框 33">
              <a:extLst>
                <a:ext uri="{FF2B5EF4-FFF2-40B4-BE49-F238E27FC236}">
                  <a16:creationId xmlns:a16="http://schemas.microsoft.com/office/drawing/2014/main" id="{FA4A47A9-E25E-8B45-99C0-1BAE02A02954}"/>
                </a:ext>
              </a:extLst>
            </p:cNvPr>
            <p:cNvSpPr txBox="1"/>
            <p:nvPr/>
          </p:nvSpPr>
          <p:spPr>
            <a:xfrm>
              <a:off x="6692119" y="2800541"/>
              <a:ext cx="3318530" cy="3452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 anchorCtr="0">
              <a:spAutoFit/>
            </a:bodyPr>
            <a:lstStyle/>
            <a:p>
              <a:pPr defTabSz="685324">
                <a:buClrTx/>
                <a:buSzPct val="25000"/>
                <a:defRPr/>
              </a:pPr>
              <a:r>
                <a:rPr lang="en-US" sz="1800" b="1" dirty="0">
                  <a:solidFill>
                    <a:schemeClr val="bg2">
                      <a:lumMod val="90000"/>
                    </a:schemeClr>
                  </a:solidFill>
                </a:rPr>
                <a:t>Calendar</a:t>
              </a:r>
              <a:endParaRPr lang="en-US" sz="1800" b="1" kern="12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6" name="矩形 35">
              <a:extLst>
                <a:ext uri="{FF2B5EF4-FFF2-40B4-BE49-F238E27FC236}">
                  <a16:creationId xmlns:a16="http://schemas.microsoft.com/office/drawing/2014/main" id="{60E275A3-B578-2B4A-B3F3-82AC13435AA1}"/>
                </a:ext>
              </a:extLst>
            </p:cNvPr>
            <p:cNvSpPr/>
            <p:nvPr/>
          </p:nvSpPr>
          <p:spPr>
            <a:xfrm>
              <a:off x="6457186" y="2716118"/>
              <a:ext cx="114142" cy="492731"/>
            </a:xfrm>
            <a:prstGeom prst="rect">
              <a:avLst/>
            </a:prstGeom>
            <a:solidFill>
              <a:schemeClr val="bg2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rgbClr val="7796F2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685766"/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Picture 25" descr="Calendar&#10;&#10;Description automatically generated">
            <a:extLst>
              <a:ext uri="{FF2B5EF4-FFF2-40B4-BE49-F238E27FC236}">
                <a16:creationId xmlns:a16="http://schemas.microsoft.com/office/drawing/2014/main" id="{6CCA06A2-B8DD-A746-A7D3-8987F676F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7" t="11877"/>
          <a:stretch/>
        </p:blipFill>
        <p:spPr>
          <a:xfrm>
            <a:off x="5975268" y="2150674"/>
            <a:ext cx="2719752" cy="1660242"/>
          </a:xfrm>
          <a:prstGeom prst="rect">
            <a:avLst/>
          </a:prstGeom>
        </p:spPr>
      </p:pic>
      <p:pic>
        <p:nvPicPr>
          <p:cNvPr id="28" name="Picture 2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439CB36-7E9B-BD4F-A331-B6B78C2BD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5" t="5996"/>
          <a:stretch/>
        </p:blipFill>
        <p:spPr>
          <a:xfrm>
            <a:off x="3277388" y="2161404"/>
            <a:ext cx="2494592" cy="1660242"/>
          </a:xfrm>
          <a:prstGeom prst="rect">
            <a:avLst/>
          </a:prstGeom>
        </p:spPr>
      </p:pic>
      <p:pic>
        <p:nvPicPr>
          <p:cNvPr id="30" name="Picture 2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88B33A-30FF-E248-9C6D-3FF98745A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5" t="12322"/>
          <a:stretch/>
        </p:blipFill>
        <p:spPr>
          <a:xfrm>
            <a:off x="399476" y="2161403"/>
            <a:ext cx="2494592" cy="1660242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187229A7-D8A7-FB4B-A4F5-473B3B59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76" y="312043"/>
            <a:ext cx="7360200" cy="548700"/>
          </a:xfrm>
        </p:spPr>
        <p:txBody>
          <a:bodyPr/>
          <a:lstStyle/>
          <a:p>
            <a:r>
              <a:rPr kumimoji="1" lang="en-US" altLang="zh-CN" dirty="0"/>
              <a:t>Additional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45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C721956D-CC17-194E-BC1C-F09EAF5C6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5" b="5879"/>
          <a:stretch/>
        </p:blipFill>
        <p:spPr>
          <a:xfrm>
            <a:off x="7315388" y="1990529"/>
            <a:ext cx="1028875" cy="19657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182A205-81C6-CA4B-A5D9-54F08E49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51" y="259692"/>
            <a:ext cx="3547098" cy="548700"/>
          </a:xfrm>
        </p:spPr>
        <p:txBody>
          <a:bodyPr/>
          <a:lstStyle/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D1FFC-C590-9345-9917-6E14D48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2" name="文本框 38">
            <a:extLst>
              <a:ext uri="{FF2B5EF4-FFF2-40B4-BE49-F238E27FC236}">
                <a16:creationId xmlns:a16="http://schemas.microsoft.com/office/drawing/2014/main" id="{10CECCAA-AC9C-DB45-A398-EA331342092E}"/>
              </a:ext>
            </a:extLst>
          </p:cNvPr>
          <p:cNvSpPr txBox="1"/>
          <p:nvPr/>
        </p:nvSpPr>
        <p:spPr>
          <a:xfrm>
            <a:off x="1024306" y="1342497"/>
            <a:ext cx="354709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b="1" dirty="0"/>
              <a:t>——    </a:t>
            </a:r>
            <a:r>
              <a:rPr lang="en-US" altLang="zh-CN" b="1" dirty="0"/>
              <a:t>Dark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endParaRPr lang="en-US" b="1" kern="1200" dirty="0"/>
          </a:p>
        </p:txBody>
      </p:sp>
      <p:sp>
        <p:nvSpPr>
          <p:cNvPr id="45" name="文本框 38">
            <a:extLst>
              <a:ext uri="{FF2B5EF4-FFF2-40B4-BE49-F238E27FC236}">
                <a16:creationId xmlns:a16="http://schemas.microsoft.com/office/drawing/2014/main" id="{10A67B9A-3BD4-904A-A763-B20F4D375B2C}"/>
              </a:ext>
            </a:extLst>
          </p:cNvPr>
          <p:cNvSpPr txBox="1"/>
          <p:nvPr/>
        </p:nvSpPr>
        <p:spPr>
          <a:xfrm>
            <a:off x="5123307" y="2417397"/>
            <a:ext cx="1970314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b="1" dirty="0"/>
              <a:t>——    </a:t>
            </a:r>
            <a:r>
              <a:rPr lang="en-US" altLang="zh-CN" b="1" dirty="0"/>
              <a:t>Compatible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different</a:t>
            </a:r>
            <a:r>
              <a:rPr lang="zh-CN" altLang="en-US" b="1" dirty="0"/>
              <a:t> </a:t>
            </a:r>
            <a:r>
              <a:rPr lang="en-US" altLang="zh-CN" b="1" dirty="0"/>
              <a:t>devices</a:t>
            </a:r>
          </a:p>
          <a:p>
            <a:pPr>
              <a:lnSpc>
                <a:spcPct val="150000"/>
              </a:lnSpc>
            </a:pPr>
            <a:r>
              <a:rPr lang="en-US" b="1" kern="1200" dirty="0"/>
              <a:t>PC, Mobile, Tablet</a:t>
            </a:r>
          </a:p>
        </p:txBody>
      </p:sp>
      <p:grpSp>
        <p:nvGrpSpPr>
          <p:cNvPr id="46" name="iṥ1îďê">
            <a:extLst>
              <a:ext uri="{FF2B5EF4-FFF2-40B4-BE49-F238E27FC236}">
                <a16:creationId xmlns:a16="http://schemas.microsoft.com/office/drawing/2014/main" id="{0124BD59-E771-A54F-B8A7-BD06EF281431}"/>
              </a:ext>
            </a:extLst>
          </p:cNvPr>
          <p:cNvGrpSpPr/>
          <p:nvPr/>
        </p:nvGrpSpPr>
        <p:grpSpPr>
          <a:xfrm>
            <a:off x="7253416" y="1882510"/>
            <a:ext cx="1151938" cy="2119705"/>
            <a:chOff x="4970052" y="1390649"/>
            <a:chExt cx="2251897" cy="4487863"/>
          </a:xfrm>
        </p:grpSpPr>
        <p:sp>
          <p:nvSpPr>
            <p:cNvPr id="48" name="ïsľiḓé">
              <a:extLst>
                <a:ext uri="{FF2B5EF4-FFF2-40B4-BE49-F238E27FC236}">
                  <a16:creationId xmlns:a16="http://schemas.microsoft.com/office/drawing/2014/main" id="{C2306D78-7C82-4347-A0DE-BE996FE50000}"/>
                </a:ext>
              </a:extLst>
            </p:cNvPr>
            <p:cNvSpPr/>
            <p:nvPr/>
          </p:nvSpPr>
          <p:spPr>
            <a:xfrm>
              <a:off x="7185827" y="2440823"/>
              <a:ext cx="36122" cy="49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596" extrusionOk="0">
                  <a:moveTo>
                    <a:pt x="0" y="0"/>
                  </a:moveTo>
                  <a:lnTo>
                    <a:pt x="0" y="21596"/>
                  </a:lnTo>
                  <a:lnTo>
                    <a:pt x="9420" y="21596"/>
                  </a:lnTo>
                  <a:cubicBezTo>
                    <a:pt x="12945" y="21596"/>
                    <a:pt x="14707" y="21598"/>
                    <a:pt x="16579" y="21555"/>
                  </a:cubicBezTo>
                  <a:cubicBezTo>
                    <a:pt x="18628" y="21501"/>
                    <a:pt x="20261" y="21383"/>
                    <a:pt x="21007" y="21235"/>
                  </a:cubicBezTo>
                  <a:cubicBezTo>
                    <a:pt x="21600" y="21099"/>
                    <a:pt x="21572" y="20968"/>
                    <a:pt x="21572" y="20717"/>
                  </a:cubicBezTo>
                  <a:lnTo>
                    <a:pt x="21572" y="879"/>
                  </a:lnTo>
                  <a:cubicBezTo>
                    <a:pt x="21572" y="624"/>
                    <a:pt x="21600" y="497"/>
                    <a:pt x="21007" y="361"/>
                  </a:cubicBezTo>
                  <a:cubicBezTo>
                    <a:pt x="20261" y="213"/>
                    <a:pt x="18628" y="95"/>
                    <a:pt x="16579" y="41"/>
                  </a:cubicBezTo>
                  <a:cubicBezTo>
                    <a:pt x="14707" y="-2"/>
                    <a:pt x="12986" y="0"/>
                    <a:pt x="95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endParaRPr sz="24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endParaRPr>
            </a:p>
          </p:txBody>
        </p:sp>
        <p:sp>
          <p:nvSpPr>
            <p:cNvPr id="49" name="iṩḷîḋè">
              <a:extLst>
                <a:ext uri="{FF2B5EF4-FFF2-40B4-BE49-F238E27FC236}">
                  <a16:creationId xmlns:a16="http://schemas.microsoft.com/office/drawing/2014/main" id="{7BB03DD6-B3AC-BE4C-87A6-44605FCC576B}"/>
                </a:ext>
              </a:extLst>
            </p:cNvPr>
            <p:cNvSpPr/>
            <p:nvPr/>
          </p:nvSpPr>
          <p:spPr>
            <a:xfrm>
              <a:off x="4970052" y="2005019"/>
              <a:ext cx="35331" cy="104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2326" y="0"/>
                  </a:moveTo>
                  <a:cubicBezTo>
                    <a:pt x="8816" y="0"/>
                    <a:pt x="6993" y="3"/>
                    <a:pt x="5104" y="23"/>
                  </a:cubicBezTo>
                  <a:cubicBezTo>
                    <a:pt x="3009" y="49"/>
                    <a:pt x="1340" y="102"/>
                    <a:pt x="577" y="172"/>
                  </a:cubicBezTo>
                  <a:cubicBezTo>
                    <a:pt x="-29" y="237"/>
                    <a:pt x="0" y="300"/>
                    <a:pt x="0" y="420"/>
                  </a:cubicBezTo>
                  <a:lnTo>
                    <a:pt x="0" y="3023"/>
                  </a:lnTo>
                  <a:cubicBezTo>
                    <a:pt x="0" y="3145"/>
                    <a:pt x="-29" y="3206"/>
                    <a:pt x="577" y="3270"/>
                  </a:cubicBezTo>
                  <a:cubicBezTo>
                    <a:pt x="1340" y="3341"/>
                    <a:pt x="3009" y="3394"/>
                    <a:pt x="5104" y="3420"/>
                  </a:cubicBezTo>
                  <a:cubicBezTo>
                    <a:pt x="7018" y="3440"/>
                    <a:pt x="8778" y="3443"/>
                    <a:pt x="12326" y="3443"/>
                  </a:cubicBezTo>
                  <a:lnTo>
                    <a:pt x="21571" y="3443"/>
                  </a:lnTo>
                  <a:lnTo>
                    <a:pt x="21571" y="0"/>
                  </a:lnTo>
                  <a:lnTo>
                    <a:pt x="12326" y="0"/>
                  </a:lnTo>
                  <a:close/>
                  <a:moveTo>
                    <a:pt x="12326" y="6632"/>
                  </a:moveTo>
                  <a:cubicBezTo>
                    <a:pt x="8816" y="6632"/>
                    <a:pt x="6993" y="6631"/>
                    <a:pt x="5104" y="6651"/>
                  </a:cubicBezTo>
                  <a:cubicBezTo>
                    <a:pt x="3009" y="6677"/>
                    <a:pt x="1340" y="6733"/>
                    <a:pt x="577" y="6804"/>
                  </a:cubicBezTo>
                  <a:cubicBezTo>
                    <a:pt x="-29" y="6869"/>
                    <a:pt x="0" y="6928"/>
                    <a:pt x="0" y="7048"/>
                  </a:cubicBezTo>
                  <a:lnTo>
                    <a:pt x="0" y="12814"/>
                  </a:lnTo>
                  <a:cubicBezTo>
                    <a:pt x="0" y="12936"/>
                    <a:pt x="-29" y="12997"/>
                    <a:pt x="577" y="13062"/>
                  </a:cubicBezTo>
                  <a:cubicBezTo>
                    <a:pt x="1340" y="13132"/>
                    <a:pt x="3009" y="13189"/>
                    <a:pt x="5104" y="13214"/>
                  </a:cubicBezTo>
                  <a:cubicBezTo>
                    <a:pt x="7018" y="13235"/>
                    <a:pt x="8778" y="13234"/>
                    <a:pt x="12326" y="13234"/>
                  </a:cubicBezTo>
                  <a:lnTo>
                    <a:pt x="21571" y="13234"/>
                  </a:lnTo>
                  <a:lnTo>
                    <a:pt x="21571" y="6632"/>
                  </a:lnTo>
                  <a:lnTo>
                    <a:pt x="12326" y="6632"/>
                  </a:lnTo>
                  <a:close/>
                  <a:moveTo>
                    <a:pt x="12326" y="14994"/>
                  </a:moveTo>
                  <a:cubicBezTo>
                    <a:pt x="8816" y="14994"/>
                    <a:pt x="6993" y="14997"/>
                    <a:pt x="5104" y="15017"/>
                  </a:cubicBezTo>
                  <a:cubicBezTo>
                    <a:pt x="3009" y="15043"/>
                    <a:pt x="1340" y="15096"/>
                    <a:pt x="577" y="15167"/>
                  </a:cubicBezTo>
                  <a:cubicBezTo>
                    <a:pt x="-29" y="15232"/>
                    <a:pt x="0" y="15294"/>
                    <a:pt x="0" y="15414"/>
                  </a:cubicBezTo>
                  <a:lnTo>
                    <a:pt x="0" y="21180"/>
                  </a:lnTo>
                  <a:cubicBezTo>
                    <a:pt x="0" y="21302"/>
                    <a:pt x="-29" y="21363"/>
                    <a:pt x="577" y="21428"/>
                  </a:cubicBezTo>
                  <a:cubicBezTo>
                    <a:pt x="1340" y="21498"/>
                    <a:pt x="3009" y="21551"/>
                    <a:pt x="5104" y="21577"/>
                  </a:cubicBezTo>
                  <a:cubicBezTo>
                    <a:pt x="7018" y="21598"/>
                    <a:pt x="8778" y="21600"/>
                    <a:pt x="12326" y="21600"/>
                  </a:cubicBezTo>
                  <a:lnTo>
                    <a:pt x="21571" y="21600"/>
                  </a:lnTo>
                  <a:lnTo>
                    <a:pt x="21571" y="14994"/>
                  </a:lnTo>
                  <a:lnTo>
                    <a:pt x="12326" y="1499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 sz="2400"/>
            </a:p>
          </p:txBody>
        </p:sp>
        <p:sp>
          <p:nvSpPr>
            <p:cNvPr id="50" name="i$ļîďè">
              <a:extLst>
                <a:ext uri="{FF2B5EF4-FFF2-40B4-BE49-F238E27FC236}">
                  <a16:creationId xmlns:a16="http://schemas.microsoft.com/office/drawing/2014/main" id="{04451393-960B-9646-83A8-11DB40D8CC32}"/>
                </a:ext>
              </a:extLst>
            </p:cNvPr>
            <p:cNvSpPr/>
            <p:nvPr/>
          </p:nvSpPr>
          <p:spPr>
            <a:xfrm>
              <a:off x="4988361" y="1390649"/>
              <a:ext cx="2214515" cy="4487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2" y="0"/>
                  </a:moveTo>
                  <a:cubicBezTo>
                    <a:pt x="3463" y="0"/>
                    <a:pt x="2756" y="1"/>
                    <a:pt x="2009" y="118"/>
                  </a:cubicBezTo>
                  <a:cubicBezTo>
                    <a:pt x="1186" y="265"/>
                    <a:pt x="538" y="585"/>
                    <a:pt x="238" y="991"/>
                  </a:cubicBezTo>
                  <a:cubicBezTo>
                    <a:pt x="0" y="1362"/>
                    <a:pt x="0" y="1711"/>
                    <a:pt x="0" y="2399"/>
                  </a:cubicBezTo>
                  <a:lnTo>
                    <a:pt x="0" y="19190"/>
                  </a:lnTo>
                  <a:cubicBezTo>
                    <a:pt x="0" y="19888"/>
                    <a:pt x="0" y="20238"/>
                    <a:pt x="238" y="20609"/>
                  </a:cubicBezTo>
                  <a:cubicBezTo>
                    <a:pt x="538" y="21015"/>
                    <a:pt x="1186" y="21335"/>
                    <a:pt x="2009" y="21482"/>
                  </a:cubicBezTo>
                  <a:cubicBezTo>
                    <a:pt x="2761" y="21600"/>
                    <a:pt x="3468" y="21600"/>
                    <a:pt x="4862" y="21600"/>
                  </a:cubicBezTo>
                  <a:lnTo>
                    <a:pt x="16717" y="21600"/>
                  </a:lnTo>
                  <a:cubicBezTo>
                    <a:pt x="18133" y="21600"/>
                    <a:pt x="18840" y="21600"/>
                    <a:pt x="19592" y="21482"/>
                  </a:cubicBezTo>
                  <a:cubicBezTo>
                    <a:pt x="20415" y="21335"/>
                    <a:pt x="21062" y="21015"/>
                    <a:pt x="21362" y="20609"/>
                  </a:cubicBezTo>
                  <a:cubicBezTo>
                    <a:pt x="21600" y="20238"/>
                    <a:pt x="21600" y="19888"/>
                    <a:pt x="21600" y="19200"/>
                  </a:cubicBezTo>
                  <a:lnTo>
                    <a:pt x="21600" y="2410"/>
                  </a:lnTo>
                  <a:cubicBezTo>
                    <a:pt x="21600" y="1711"/>
                    <a:pt x="21600" y="1362"/>
                    <a:pt x="21362" y="991"/>
                  </a:cubicBezTo>
                  <a:cubicBezTo>
                    <a:pt x="21062" y="585"/>
                    <a:pt x="20415" y="265"/>
                    <a:pt x="19592" y="118"/>
                  </a:cubicBezTo>
                  <a:cubicBezTo>
                    <a:pt x="18840" y="0"/>
                    <a:pt x="18132" y="0"/>
                    <a:pt x="16738" y="0"/>
                  </a:cubicBezTo>
                  <a:lnTo>
                    <a:pt x="4862" y="0"/>
                  </a:lnTo>
                  <a:close/>
                  <a:moveTo>
                    <a:pt x="4609" y="377"/>
                  </a:moveTo>
                  <a:lnTo>
                    <a:pt x="16991" y="377"/>
                  </a:lnTo>
                  <a:cubicBezTo>
                    <a:pt x="18073" y="377"/>
                    <a:pt x="18624" y="376"/>
                    <a:pt x="19208" y="468"/>
                  </a:cubicBezTo>
                  <a:cubicBezTo>
                    <a:pt x="19847" y="582"/>
                    <a:pt x="20351" y="831"/>
                    <a:pt x="20583" y="1146"/>
                  </a:cubicBezTo>
                  <a:cubicBezTo>
                    <a:pt x="20768" y="1434"/>
                    <a:pt x="20768" y="1706"/>
                    <a:pt x="20768" y="2249"/>
                  </a:cubicBezTo>
                  <a:lnTo>
                    <a:pt x="20768" y="19359"/>
                  </a:lnTo>
                  <a:cubicBezTo>
                    <a:pt x="20768" y="19893"/>
                    <a:pt x="20768" y="20165"/>
                    <a:pt x="20583" y="20453"/>
                  </a:cubicBezTo>
                  <a:cubicBezTo>
                    <a:pt x="20351" y="20768"/>
                    <a:pt x="19847" y="21017"/>
                    <a:pt x="19208" y="21132"/>
                  </a:cubicBezTo>
                  <a:cubicBezTo>
                    <a:pt x="18624" y="21223"/>
                    <a:pt x="18073" y="21223"/>
                    <a:pt x="16974" y="21223"/>
                  </a:cubicBezTo>
                  <a:lnTo>
                    <a:pt x="4609" y="21223"/>
                  </a:lnTo>
                  <a:cubicBezTo>
                    <a:pt x="3527" y="21223"/>
                    <a:pt x="2976" y="21223"/>
                    <a:pt x="2392" y="21132"/>
                  </a:cubicBezTo>
                  <a:cubicBezTo>
                    <a:pt x="1753" y="21017"/>
                    <a:pt x="1251" y="20768"/>
                    <a:pt x="1018" y="20453"/>
                  </a:cubicBezTo>
                  <a:cubicBezTo>
                    <a:pt x="833" y="20165"/>
                    <a:pt x="832" y="19893"/>
                    <a:pt x="832" y="19351"/>
                  </a:cubicBezTo>
                  <a:lnTo>
                    <a:pt x="832" y="2240"/>
                  </a:lnTo>
                  <a:cubicBezTo>
                    <a:pt x="832" y="1706"/>
                    <a:pt x="833" y="1434"/>
                    <a:pt x="1018" y="1146"/>
                  </a:cubicBezTo>
                  <a:cubicBezTo>
                    <a:pt x="1251" y="831"/>
                    <a:pt x="1753" y="582"/>
                    <a:pt x="2392" y="468"/>
                  </a:cubicBezTo>
                  <a:cubicBezTo>
                    <a:pt x="2973" y="377"/>
                    <a:pt x="3522" y="377"/>
                    <a:pt x="4609" y="3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 sz="2400"/>
            </a:p>
          </p:txBody>
        </p:sp>
        <p:sp>
          <p:nvSpPr>
            <p:cNvPr id="51" name="íṥľídé">
              <a:extLst>
                <a:ext uri="{FF2B5EF4-FFF2-40B4-BE49-F238E27FC236}">
                  <a16:creationId xmlns:a16="http://schemas.microsoft.com/office/drawing/2014/main" id="{B6B0C623-C8CC-4945-B9DA-A6A0A579B79B}"/>
                </a:ext>
              </a:extLst>
            </p:cNvPr>
            <p:cNvSpPr/>
            <p:nvPr/>
          </p:nvSpPr>
          <p:spPr>
            <a:xfrm>
              <a:off x="5021969" y="1424398"/>
              <a:ext cx="2147422" cy="442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78" y="0"/>
                  </a:moveTo>
                  <a:cubicBezTo>
                    <a:pt x="3189" y="0"/>
                    <a:pt x="2539" y="1"/>
                    <a:pt x="1850" y="107"/>
                  </a:cubicBezTo>
                  <a:cubicBezTo>
                    <a:pt x="1093" y="241"/>
                    <a:pt x="495" y="531"/>
                    <a:pt x="219" y="899"/>
                  </a:cubicBezTo>
                  <a:cubicBezTo>
                    <a:pt x="0" y="1235"/>
                    <a:pt x="0" y="1552"/>
                    <a:pt x="0" y="2175"/>
                  </a:cubicBezTo>
                  <a:lnTo>
                    <a:pt x="0" y="19415"/>
                  </a:lnTo>
                  <a:cubicBezTo>
                    <a:pt x="0" y="20049"/>
                    <a:pt x="0" y="20365"/>
                    <a:pt x="219" y="20701"/>
                  </a:cubicBezTo>
                  <a:cubicBezTo>
                    <a:pt x="495" y="21069"/>
                    <a:pt x="1093" y="21359"/>
                    <a:pt x="1850" y="21493"/>
                  </a:cubicBezTo>
                  <a:cubicBezTo>
                    <a:pt x="2543" y="21600"/>
                    <a:pt x="3194" y="21600"/>
                    <a:pt x="4478" y="21600"/>
                  </a:cubicBezTo>
                  <a:lnTo>
                    <a:pt x="17103" y="21600"/>
                  </a:lnTo>
                  <a:cubicBezTo>
                    <a:pt x="18407" y="21600"/>
                    <a:pt x="19057" y="21600"/>
                    <a:pt x="19750" y="21493"/>
                  </a:cubicBezTo>
                  <a:cubicBezTo>
                    <a:pt x="20507" y="21359"/>
                    <a:pt x="21105" y="21069"/>
                    <a:pt x="21381" y="20701"/>
                  </a:cubicBezTo>
                  <a:cubicBezTo>
                    <a:pt x="21600" y="20365"/>
                    <a:pt x="21600" y="20048"/>
                    <a:pt x="21600" y="19425"/>
                  </a:cubicBezTo>
                  <a:lnTo>
                    <a:pt x="21600" y="2185"/>
                  </a:lnTo>
                  <a:cubicBezTo>
                    <a:pt x="21600" y="1551"/>
                    <a:pt x="21600" y="1235"/>
                    <a:pt x="21381" y="899"/>
                  </a:cubicBezTo>
                  <a:cubicBezTo>
                    <a:pt x="21105" y="531"/>
                    <a:pt x="20507" y="241"/>
                    <a:pt x="19750" y="107"/>
                  </a:cubicBezTo>
                  <a:cubicBezTo>
                    <a:pt x="19057" y="0"/>
                    <a:pt x="18406" y="0"/>
                    <a:pt x="17122" y="0"/>
                  </a:cubicBezTo>
                  <a:lnTo>
                    <a:pt x="4478" y="0"/>
                  </a:lnTo>
                  <a:close/>
                  <a:moveTo>
                    <a:pt x="4068" y="499"/>
                  </a:moveTo>
                  <a:lnTo>
                    <a:pt x="5025" y="499"/>
                  </a:lnTo>
                  <a:cubicBezTo>
                    <a:pt x="5096" y="503"/>
                    <a:pt x="5163" y="515"/>
                    <a:pt x="5212" y="541"/>
                  </a:cubicBezTo>
                  <a:cubicBezTo>
                    <a:pt x="5257" y="565"/>
                    <a:pt x="5280" y="596"/>
                    <a:pt x="5285" y="628"/>
                  </a:cubicBezTo>
                  <a:cubicBezTo>
                    <a:pt x="5292" y="675"/>
                    <a:pt x="5300" y="719"/>
                    <a:pt x="5312" y="761"/>
                  </a:cubicBezTo>
                  <a:cubicBezTo>
                    <a:pt x="5325" y="807"/>
                    <a:pt x="5343" y="851"/>
                    <a:pt x="5369" y="893"/>
                  </a:cubicBezTo>
                  <a:cubicBezTo>
                    <a:pt x="5426" y="969"/>
                    <a:pt x="5516" y="1037"/>
                    <a:pt x="5631" y="1092"/>
                  </a:cubicBezTo>
                  <a:cubicBezTo>
                    <a:pt x="5746" y="1148"/>
                    <a:pt x="5886" y="1192"/>
                    <a:pt x="6042" y="1220"/>
                  </a:cubicBezTo>
                  <a:cubicBezTo>
                    <a:pt x="6185" y="1242"/>
                    <a:pt x="6324" y="1253"/>
                    <a:pt x="6494" y="1258"/>
                  </a:cubicBezTo>
                  <a:cubicBezTo>
                    <a:pt x="6664" y="1264"/>
                    <a:pt x="6866" y="1263"/>
                    <a:pt x="7135" y="1263"/>
                  </a:cubicBezTo>
                  <a:lnTo>
                    <a:pt x="14440" y="1263"/>
                  </a:lnTo>
                  <a:cubicBezTo>
                    <a:pt x="14708" y="1263"/>
                    <a:pt x="14910" y="1264"/>
                    <a:pt x="15080" y="1258"/>
                  </a:cubicBezTo>
                  <a:cubicBezTo>
                    <a:pt x="15251" y="1253"/>
                    <a:pt x="15390" y="1242"/>
                    <a:pt x="15533" y="1220"/>
                  </a:cubicBezTo>
                  <a:cubicBezTo>
                    <a:pt x="15689" y="1192"/>
                    <a:pt x="15829" y="1148"/>
                    <a:pt x="15944" y="1092"/>
                  </a:cubicBezTo>
                  <a:cubicBezTo>
                    <a:pt x="16058" y="1037"/>
                    <a:pt x="16148" y="969"/>
                    <a:pt x="16205" y="893"/>
                  </a:cubicBezTo>
                  <a:cubicBezTo>
                    <a:pt x="16232" y="851"/>
                    <a:pt x="16249" y="807"/>
                    <a:pt x="16262" y="761"/>
                  </a:cubicBezTo>
                  <a:cubicBezTo>
                    <a:pt x="16274" y="719"/>
                    <a:pt x="16282" y="675"/>
                    <a:pt x="16289" y="628"/>
                  </a:cubicBezTo>
                  <a:cubicBezTo>
                    <a:pt x="16294" y="596"/>
                    <a:pt x="16318" y="565"/>
                    <a:pt x="16362" y="541"/>
                  </a:cubicBezTo>
                  <a:cubicBezTo>
                    <a:pt x="16412" y="515"/>
                    <a:pt x="16480" y="503"/>
                    <a:pt x="16551" y="499"/>
                  </a:cubicBezTo>
                  <a:lnTo>
                    <a:pt x="17532" y="499"/>
                  </a:lnTo>
                  <a:cubicBezTo>
                    <a:pt x="18404" y="499"/>
                    <a:pt x="18846" y="499"/>
                    <a:pt x="19317" y="571"/>
                  </a:cubicBezTo>
                  <a:cubicBezTo>
                    <a:pt x="19831" y="662"/>
                    <a:pt x="20237" y="859"/>
                    <a:pt x="20424" y="1109"/>
                  </a:cubicBezTo>
                  <a:cubicBezTo>
                    <a:pt x="20573" y="1338"/>
                    <a:pt x="20573" y="1553"/>
                    <a:pt x="20573" y="1983"/>
                  </a:cubicBezTo>
                  <a:lnTo>
                    <a:pt x="20573" y="19623"/>
                  </a:lnTo>
                  <a:cubicBezTo>
                    <a:pt x="20573" y="20046"/>
                    <a:pt x="20573" y="20262"/>
                    <a:pt x="20424" y="20491"/>
                  </a:cubicBezTo>
                  <a:cubicBezTo>
                    <a:pt x="20237" y="20741"/>
                    <a:pt x="19831" y="20938"/>
                    <a:pt x="19317" y="21029"/>
                  </a:cubicBezTo>
                  <a:cubicBezTo>
                    <a:pt x="18846" y="21101"/>
                    <a:pt x="18403" y="21101"/>
                    <a:pt x="17517" y="21101"/>
                  </a:cubicBezTo>
                  <a:lnTo>
                    <a:pt x="4068" y="21101"/>
                  </a:lnTo>
                  <a:cubicBezTo>
                    <a:pt x="3196" y="21101"/>
                    <a:pt x="2754" y="21101"/>
                    <a:pt x="2283" y="21029"/>
                  </a:cubicBezTo>
                  <a:cubicBezTo>
                    <a:pt x="1769" y="20938"/>
                    <a:pt x="1363" y="20741"/>
                    <a:pt x="1176" y="20491"/>
                  </a:cubicBezTo>
                  <a:cubicBezTo>
                    <a:pt x="1027" y="20262"/>
                    <a:pt x="1027" y="20047"/>
                    <a:pt x="1027" y="19617"/>
                  </a:cubicBezTo>
                  <a:lnTo>
                    <a:pt x="1027" y="1977"/>
                  </a:lnTo>
                  <a:cubicBezTo>
                    <a:pt x="1027" y="1554"/>
                    <a:pt x="1027" y="1338"/>
                    <a:pt x="1176" y="1109"/>
                  </a:cubicBezTo>
                  <a:cubicBezTo>
                    <a:pt x="1363" y="859"/>
                    <a:pt x="1769" y="662"/>
                    <a:pt x="2283" y="571"/>
                  </a:cubicBezTo>
                  <a:cubicBezTo>
                    <a:pt x="2751" y="499"/>
                    <a:pt x="3195" y="499"/>
                    <a:pt x="4068" y="49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 sz="2400"/>
            </a:p>
          </p:txBody>
        </p:sp>
        <p:sp>
          <p:nvSpPr>
            <p:cNvPr id="52" name="išļîḋé">
              <a:extLst>
                <a:ext uri="{FF2B5EF4-FFF2-40B4-BE49-F238E27FC236}">
                  <a16:creationId xmlns:a16="http://schemas.microsoft.com/office/drawing/2014/main" id="{973527D4-595E-764F-A4C8-76777A368342}"/>
                </a:ext>
              </a:extLst>
            </p:cNvPr>
            <p:cNvSpPr/>
            <p:nvPr/>
          </p:nvSpPr>
          <p:spPr>
            <a:xfrm>
              <a:off x="6296131" y="1534822"/>
              <a:ext cx="63303" cy="63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 sz="2400"/>
            </a:p>
          </p:txBody>
        </p:sp>
        <p:sp>
          <p:nvSpPr>
            <p:cNvPr id="53" name="îṡ1iďê">
              <a:extLst>
                <a:ext uri="{FF2B5EF4-FFF2-40B4-BE49-F238E27FC236}">
                  <a16:creationId xmlns:a16="http://schemas.microsoft.com/office/drawing/2014/main" id="{09FEC954-A0E8-AF49-8BC1-1295C3C0DB29}"/>
                </a:ext>
              </a:extLst>
            </p:cNvPr>
            <p:cNvSpPr/>
            <p:nvPr/>
          </p:nvSpPr>
          <p:spPr>
            <a:xfrm>
              <a:off x="5958538" y="1547431"/>
              <a:ext cx="270506" cy="38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" y="0"/>
                  </a:moveTo>
                  <a:cubicBezTo>
                    <a:pt x="1103" y="0"/>
                    <a:pt x="729" y="1260"/>
                    <a:pt x="453" y="3213"/>
                  </a:cubicBezTo>
                  <a:cubicBezTo>
                    <a:pt x="178" y="5166"/>
                    <a:pt x="0" y="7820"/>
                    <a:pt x="0" y="10800"/>
                  </a:cubicBezTo>
                  <a:cubicBezTo>
                    <a:pt x="0" y="16761"/>
                    <a:pt x="683" y="21600"/>
                    <a:pt x="1524" y="21600"/>
                  </a:cubicBezTo>
                  <a:cubicBezTo>
                    <a:pt x="1961" y="21600"/>
                    <a:pt x="2397" y="21600"/>
                    <a:pt x="2834" y="21600"/>
                  </a:cubicBezTo>
                  <a:cubicBezTo>
                    <a:pt x="5336" y="21600"/>
                    <a:pt x="7838" y="21600"/>
                    <a:pt x="10340" y="21600"/>
                  </a:cubicBezTo>
                  <a:cubicBezTo>
                    <a:pt x="10533" y="21600"/>
                    <a:pt x="10727" y="21600"/>
                    <a:pt x="10920" y="21600"/>
                  </a:cubicBezTo>
                  <a:lnTo>
                    <a:pt x="20076" y="21600"/>
                  </a:lnTo>
                  <a:cubicBezTo>
                    <a:pt x="20497" y="21600"/>
                    <a:pt x="20871" y="20340"/>
                    <a:pt x="21147" y="18387"/>
                  </a:cubicBezTo>
                  <a:cubicBezTo>
                    <a:pt x="21422" y="16434"/>
                    <a:pt x="21600" y="13780"/>
                    <a:pt x="21600" y="10800"/>
                  </a:cubicBezTo>
                  <a:cubicBezTo>
                    <a:pt x="21600" y="4839"/>
                    <a:pt x="20917" y="0"/>
                    <a:pt x="20076" y="0"/>
                  </a:cubicBezTo>
                  <a:cubicBezTo>
                    <a:pt x="19639" y="0"/>
                    <a:pt x="19203" y="0"/>
                    <a:pt x="18766" y="0"/>
                  </a:cubicBezTo>
                  <a:cubicBezTo>
                    <a:pt x="16264" y="0"/>
                    <a:pt x="13762" y="0"/>
                    <a:pt x="11260" y="0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 sz="240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4D7FE72-CAE8-BC4C-A742-3972B5D34805}"/>
              </a:ext>
            </a:extLst>
          </p:cNvPr>
          <p:cNvGrpSpPr/>
          <p:nvPr/>
        </p:nvGrpSpPr>
        <p:grpSpPr>
          <a:xfrm>
            <a:off x="-60946" y="1937960"/>
            <a:ext cx="5717602" cy="2329476"/>
            <a:chOff x="-83603" y="2095107"/>
            <a:chExt cx="5717602" cy="2329476"/>
          </a:xfrm>
        </p:grpSpPr>
        <p:grpSp>
          <p:nvGrpSpPr>
            <p:cNvPr id="17" name="组合 4">
              <a:extLst>
                <a:ext uri="{FF2B5EF4-FFF2-40B4-BE49-F238E27FC236}">
                  <a16:creationId xmlns:a16="http://schemas.microsoft.com/office/drawing/2014/main" id="{E8E23DEC-6025-D941-B69F-F132B4B1D365}"/>
                </a:ext>
              </a:extLst>
            </p:cNvPr>
            <p:cNvGrpSpPr/>
            <p:nvPr/>
          </p:nvGrpSpPr>
          <p:grpSpPr>
            <a:xfrm>
              <a:off x="-83603" y="2095107"/>
              <a:ext cx="5717602" cy="2329476"/>
              <a:chOff x="0" y="2281941"/>
              <a:chExt cx="7665719" cy="3518436"/>
            </a:xfrm>
          </p:grpSpPr>
          <p:sp>
            <p:nvSpPr>
              <p:cNvPr id="19" name="任意多边形 5">
                <a:extLst>
                  <a:ext uri="{FF2B5EF4-FFF2-40B4-BE49-F238E27FC236}">
                    <a16:creationId xmlns:a16="http://schemas.microsoft.com/office/drawing/2014/main" id="{6B76AA75-2FAA-0847-B09D-4351162B0090}"/>
                  </a:ext>
                </a:extLst>
              </p:cNvPr>
              <p:cNvSpPr/>
              <p:nvPr/>
            </p:nvSpPr>
            <p:spPr>
              <a:xfrm>
                <a:off x="0" y="5565796"/>
                <a:ext cx="7665719" cy="234581"/>
              </a:xfrm>
              <a:custGeom>
                <a:avLst/>
                <a:gdLst>
                  <a:gd name="connsiteX0" fmla="*/ 5867053 w 5867038"/>
                  <a:gd name="connsiteY0" fmla="*/ 12102 h 24203"/>
                  <a:gd name="connsiteX1" fmla="*/ 2933534 w 5867038"/>
                  <a:gd name="connsiteY1" fmla="*/ 24204 h 24203"/>
                  <a:gd name="connsiteX2" fmla="*/ 15 w 5867038"/>
                  <a:gd name="connsiteY2" fmla="*/ 12102 h 24203"/>
                  <a:gd name="connsiteX3" fmla="*/ 2933534 w 5867038"/>
                  <a:gd name="connsiteY3" fmla="*/ 0 h 24203"/>
                  <a:gd name="connsiteX4" fmla="*/ 5867053 w 5867038"/>
                  <a:gd name="connsiteY4" fmla="*/ 12102 h 24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038" h="24203">
                    <a:moveTo>
                      <a:pt x="5867053" y="12102"/>
                    </a:moveTo>
                    <a:cubicBezTo>
                      <a:pt x="5867053" y="18786"/>
                      <a:pt x="4553672" y="24204"/>
                      <a:pt x="2933534" y="24204"/>
                    </a:cubicBezTo>
                    <a:cubicBezTo>
                      <a:pt x="1313396" y="24204"/>
                      <a:pt x="15" y="18786"/>
                      <a:pt x="15" y="12102"/>
                    </a:cubicBezTo>
                    <a:cubicBezTo>
                      <a:pt x="15" y="5418"/>
                      <a:pt x="1313396" y="0"/>
                      <a:pt x="2933534" y="0"/>
                    </a:cubicBezTo>
                    <a:cubicBezTo>
                      <a:pt x="4553672" y="0"/>
                      <a:pt x="5867053" y="5418"/>
                      <a:pt x="5867053" y="12102"/>
                    </a:cubicBezTo>
                    <a:close/>
                  </a:path>
                </a:pathLst>
              </a:custGeom>
              <a:solidFill>
                <a:srgbClr val="D9D9D9"/>
              </a:solidFill>
              <a:ln w="4833" cap="flat">
                <a:noFill/>
                <a:prstDash val="solid"/>
                <a:miter/>
              </a:ln>
              <a:effectLst>
                <a:softEdge rad="88900"/>
              </a:effectLst>
            </p:spPr>
            <p:txBody>
              <a:bodyPr rtlCol="0" anchor="ctr"/>
              <a:lstStyle/>
              <a:p>
                <a:endParaRPr lang="zh-CN" altLang="en-US" sz="1050"/>
              </a:p>
            </p:txBody>
          </p:sp>
          <p:grpSp>
            <p:nvGrpSpPr>
              <p:cNvPr id="20" name="组合 6">
                <a:extLst>
                  <a:ext uri="{FF2B5EF4-FFF2-40B4-BE49-F238E27FC236}">
                    <a16:creationId xmlns:a16="http://schemas.microsoft.com/office/drawing/2014/main" id="{7ADD47B8-19F1-6A44-93F3-D11A3D10AB1E}"/>
                  </a:ext>
                </a:extLst>
              </p:cNvPr>
              <p:cNvGrpSpPr/>
              <p:nvPr/>
            </p:nvGrpSpPr>
            <p:grpSpPr>
              <a:xfrm>
                <a:off x="1004025" y="2281941"/>
                <a:ext cx="5847674" cy="3405534"/>
                <a:chOff x="1004025" y="2281941"/>
                <a:chExt cx="5847674" cy="3405534"/>
              </a:xfrm>
            </p:grpSpPr>
            <p:sp>
              <p:nvSpPr>
                <p:cNvPr id="21" name="矩形 7">
                  <a:extLst>
                    <a:ext uri="{FF2B5EF4-FFF2-40B4-BE49-F238E27FC236}">
                      <a16:creationId xmlns:a16="http://schemas.microsoft.com/office/drawing/2014/main" id="{F3FD4DC6-3A92-2B45-B0B3-0F5DC0A0B4ED}"/>
                    </a:ext>
                  </a:extLst>
                </p:cNvPr>
                <p:cNvSpPr/>
                <p:nvPr/>
              </p:nvSpPr>
              <p:spPr>
                <a:xfrm>
                  <a:off x="1693070" y="2499360"/>
                  <a:ext cx="4467224" cy="2782269"/>
                </a:xfrm>
                <a:prstGeom prst="rect">
                  <a:avLst/>
                </a:prstGeom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050" dirty="0"/>
                </a:p>
              </p:txBody>
            </p:sp>
            <p:grpSp>
              <p:nvGrpSpPr>
                <p:cNvPr id="22" name="组合 8">
                  <a:extLst>
                    <a:ext uri="{FF2B5EF4-FFF2-40B4-BE49-F238E27FC236}">
                      <a16:creationId xmlns:a16="http://schemas.microsoft.com/office/drawing/2014/main" id="{E4C07DC1-547B-9A40-A77F-AD3ACE69AAD1}"/>
                    </a:ext>
                  </a:extLst>
                </p:cNvPr>
                <p:cNvGrpSpPr/>
                <p:nvPr/>
              </p:nvGrpSpPr>
              <p:grpSpPr>
                <a:xfrm>
                  <a:off x="1551034" y="2281941"/>
                  <a:ext cx="4753656" cy="3301418"/>
                  <a:chOff x="1551034" y="2281941"/>
                  <a:chExt cx="4753656" cy="3301418"/>
                </a:xfrm>
              </p:grpSpPr>
              <p:sp>
                <p:nvSpPr>
                  <p:cNvPr id="36" name="任意多边形 22">
                    <a:extLst>
                      <a:ext uri="{FF2B5EF4-FFF2-40B4-BE49-F238E27FC236}">
                        <a16:creationId xmlns:a16="http://schemas.microsoft.com/office/drawing/2014/main" id="{D24C1D32-C0C8-2C40-819C-67714C69999D}"/>
                      </a:ext>
                    </a:extLst>
                  </p:cNvPr>
                  <p:cNvSpPr/>
                  <p:nvPr/>
                </p:nvSpPr>
                <p:spPr>
                  <a:xfrm>
                    <a:off x="1551034" y="2281941"/>
                    <a:ext cx="4753656" cy="3301418"/>
                  </a:xfrm>
                  <a:custGeom>
                    <a:avLst/>
                    <a:gdLst>
                      <a:gd name="connsiteX0" fmla="*/ 128 w 4753656"/>
                      <a:gd name="connsiteY0" fmla="*/ 164587 h 3301418"/>
                      <a:gd name="connsiteX1" fmla="*/ 164715 w 4753656"/>
                      <a:gd name="connsiteY1" fmla="*/ 0 h 3301418"/>
                      <a:gd name="connsiteX2" fmla="*/ 4589198 w 4753656"/>
                      <a:gd name="connsiteY2" fmla="*/ 0 h 3301418"/>
                      <a:gd name="connsiteX3" fmla="*/ 4753784 w 4753656"/>
                      <a:gd name="connsiteY3" fmla="*/ 164587 h 3301418"/>
                      <a:gd name="connsiteX4" fmla="*/ 4753784 w 4753656"/>
                      <a:gd name="connsiteY4" fmla="*/ 3136832 h 3301418"/>
                      <a:gd name="connsiteX5" fmla="*/ 4589198 w 4753656"/>
                      <a:gd name="connsiteY5" fmla="*/ 3301419 h 3301418"/>
                      <a:gd name="connsiteX6" fmla="*/ 164715 w 4753656"/>
                      <a:gd name="connsiteY6" fmla="*/ 3301419 h 3301418"/>
                      <a:gd name="connsiteX7" fmla="*/ 128 w 4753656"/>
                      <a:gd name="connsiteY7" fmla="*/ 3136832 h 3301418"/>
                      <a:gd name="connsiteX8" fmla="*/ 128 w 4753656"/>
                      <a:gd name="connsiteY8" fmla="*/ 164587 h 3301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53656" h="3301418">
                        <a:moveTo>
                          <a:pt x="128" y="164587"/>
                        </a:moveTo>
                        <a:cubicBezTo>
                          <a:pt x="128" y="73580"/>
                          <a:pt x="73708" y="0"/>
                          <a:pt x="164715" y="0"/>
                        </a:cubicBezTo>
                        <a:lnTo>
                          <a:pt x="4589198" y="0"/>
                        </a:lnTo>
                        <a:cubicBezTo>
                          <a:pt x="4680204" y="0"/>
                          <a:pt x="4753784" y="73580"/>
                          <a:pt x="4753784" y="164587"/>
                        </a:cubicBezTo>
                        <a:lnTo>
                          <a:pt x="4753784" y="3136832"/>
                        </a:lnTo>
                        <a:cubicBezTo>
                          <a:pt x="4753784" y="3227839"/>
                          <a:pt x="4680204" y="3301419"/>
                          <a:pt x="4589198" y="3301419"/>
                        </a:cubicBezTo>
                        <a:lnTo>
                          <a:pt x="164715" y="3301419"/>
                        </a:lnTo>
                        <a:cubicBezTo>
                          <a:pt x="73708" y="3301419"/>
                          <a:pt x="128" y="3227839"/>
                          <a:pt x="128" y="3136832"/>
                        </a:cubicBezTo>
                        <a:lnTo>
                          <a:pt x="128" y="16458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636363"/>
                      </a:gs>
                      <a:gs pos="88486">
                        <a:srgbClr val="636363"/>
                      </a:gs>
                      <a:gs pos="76972">
                        <a:srgbClr val="979797"/>
                      </a:gs>
                      <a:gs pos="59315">
                        <a:srgbClr val="636363"/>
                      </a:gs>
                      <a:gs pos="38912">
                        <a:srgbClr val="979797"/>
                      </a:gs>
                      <a:gs pos="23925">
                        <a:srgbClr val="636363"/>
                      </a:gs>
                      <a:gs pos="15000">
                        <a:srgbClr val="7F7F7F"/>
                      </a:gs>
                      <a:gs pos="100000">
                        <a:srgbClr val="979797"/>
                      </a:gs>
                    </a:gsLst>
                    <a:path path="circle">
                      <a:fillToRect l="50000" t="-80000" r="50000" b="180000"/>
                    </a:path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050"/>
                  </a:p>
                </p:txBody>
              </p:sp>
              <p:grpSp>
                <p:nvGrpSpPr>
                  <p:cNvPr id="37" name="组合 23">
                    <a:extLst>
                      <a:ext uri="{FF2B5EF4-FFF2-40B4-BE49-F238E27FC236}">
                        <a16:creationId xmlns:a16="http://schemas.microsoft.com/office/drawing/2014/main" id="{7FA14E6B-47C3-A246-A64F-F60241F80516}"/>
                      </a:ext>
                    </a:extLst>
                  </p:cNvPr>
                  <p:cNvGrpSpPr/>
                  <p:nvPr/>
                </p:nvGrpSpPr>
                <p:grpSpPr>
                  <a:xfrm>
                    <a:off x="1575238" y="2306144"/>
                    <a:ext cx="4705248" cy="3253010"/>
                    <a:chOff x="1575238" y="2306144"/>
                    <a:chExt cx="4705248" cy="3253010"/>
                  </a:xfrm>
                </p:grpSpPr>
                <p:sp>
                  <p:nvSpPr>
                    <p:cNvPr id="42" name="任意多边形 28">
                      <a:extLst>
                        <a:ext uri="{FF2B5EF4-FFF2-40B4-BE49-F238E27FC236}">
                          <a16:creationId xmlns:a16="http://schemas.microsoft.com/office/drawing/2014/main" id="{03BB7CF2-6E5D-1F42-B9B3-129B77F27D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5238" y="2306144"/>
                      <a:ext cx="4705248" cy="3253010"/>
                    </a:xfrm>
                    <a:custGeom>
                      <a:avLst/>
                      <a:gdLst>
                        <a:gd name="connsiteX0" fmla="*/ 128 w 4705248"/>
                        <a:gd name="connsiteY0" fmla="*/ 145224 h 3253010"/>
                        <a:gd name="connsiteX1" fmla="*/ 145352 w 4705248"/>
                        <a:gd name="connsiteY1" fmla="*/ 0 h 3253010"/>
                        <a:gd name="connsiteX2" fmla="*/ 4560153 w 4705248"/>
                        <a:gd name="connsiteY2" fmla="*/ 0 h 3253010"/>
                        <a:gd name="connsiteX3" fmla="*/ 4705377 w 4705248"/>
                        <a:gd name="connsiteY3" fmla="*/ 145224 h 3253010"/>
                        <a:gd name="connsiteX4" fmla="*/ 4705377 w 4705248"/>
                        <a:gd name="connsiteY4" fmla="*/ 3107787 h 3253010"/>
                        <a:gd name="connsiteX5" fmla="*/ 4560153 w 4705248"/>
                        <a:gd name="connsiteY5" fmla="*/ 3253011 h 3253010"/>
                        <a:gd name="connsiteX6" fmla="*/ 145352 w 4705248"/>
                        <a:gd name="connsiteY6" fmla="*/ 3253011 h 3253010"/>
                        <a:gd name="connsiteX7" fmla="*/ 128 w 4705248"/>
                        <a:gd name="connsiteY7" fmla="*/ 3107787 h 3253010"/>
                        <a:gd name="connsiteX8" fmla="*/ 128 w 4705248"/>
                        <a:gd name="connsiteY8" fmla="*/ 145224 h 3253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05248" h="3253010">
                          <a:moveTo>
                            <a:pt x="128" y="145224"/>
                          </a:moveTo>
                          <a:cubicBezTo>
                            <a:pt x="128" y="64867"/>
                            <a:pt x="64995" y="0"/>
                            <a:pt x="145352" y="0"/>
                          </a:cubicBezTo>
                          <a:lnTo>
                            <a:pt x="4560153" y="0"/>
                          </a:lnTo>
                          <a:cubicBezTo>
                            <a:pt x="4640510" y="0"/>
                            <a:pt x="4705377" y="64867"/>
                            <a:pt x="4705377" y="145224"/>
                          </a:cubicBezTo>
                          <a:lnTo>
                            <a:pt x="4705377" y="3107787"/>
                          </a:lnTo>
                          <a:cubicBezTo>
                            <a:pt x="4705377" y="3188144"/>
                            <a:pt x="4640510" y="3253011"/>
                            <a:pt x="4560153" y="3253011"/>
                          </a:cubicBezTo>
                          <a:lnTo>
                            <a:pt x="145352" y="3253011"/>
                          </a:lnTo>
                          <a:cubicBezTo>
                            <a:pt x="64995" y="3253011"/>
                            <a:pt x="128" y="3188144"/>
                            <a:pt x="128" y="3107787"/>
                          </a:cubicBezTo>
                          <a:lnTo>
                            <a:pt x="128" y="14522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 sz="1050"/>
                    </a:p>
                  </p:txBody>
                </p:sp>
                <p:sp>
                  <p:nvSpPr>
                    <p:cNvPr id="43" name="任意多边形 29">
                      <a:extLst>
                        <a:ext uri="{FF2B5EF4-FFF2-40B4-BE49-F238E27FC236}">
                          <a16:creationId xmlns:a16="http://schemas.microsoft.com/office/drawing/2014/main" id="{B9E21852-06E6-984A-B46A-0A470D317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5238" y="2613119"/>
                      <a:ext cx="4705248" cy="2946035"/>
                    </a:xfrm>
                    <a:custGeom>
                      <a:avLst/>
                      <a:gdLst>
                        <a:gd name="connsiteX0" fmla="*/ 128 w 4705248"/>
                        <a:gd name="connsiteY0" fmla="*/ 145224 h 3253010"/>
                        <a:gd name="connsiteX1" fmla="*/ 145352 w 4705248"/>
                        <a:gd name="connsiteY1" fmla="*/ 0 h 3253010"/>
                        <a:gd name="connsiteX2" fmla="*/ 4560153 w 4705248"/>
                        <a:gd name="connsiteY2" fmla="*/ 0 h 3253010"/>
                        <a:gd name="connsiteX3" fmla="*/ 4705377 w 4705248"/>
                        <a:gd name="connsiteY3" fmla="*/ 145224 h 3253010"/>
                        <a:gd name="connsiteX4" fmla="*/ 4705377 w 4705248"/>
                        <a:gd name="connsiteY4" fmla="*/ 3107787 h 3253010"/>
                        <a:gd name="connsiteX5" fmla="*/ 4560153 w 4705248"/>
                        <a:gd name="connsiteY5" fmla="*/ 3253011 h 3253010"/>
                        <a:gd name="connsiteX6" fmla="*/ 145352 w 4705248"/>
                        <a:gd name="connsiteY6" fmla="*/ 3253011 h 3253010"/>
                        <a:gd name="connsiteX7" fmla="*/ 128 w 4705248"/>
                        <a:gd name="connsiteY7" fmla="*/ 3107787 h 3253010"/>
                        <a:gd name="connsiteX8" fmla="*/ 128 w 4705248"/>
                        <a:gd name="connsiteY8" fmla="*/ 145224 h 3253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05248" h="3253010">
                          <a:moveTo>
                            <a:pt x="128" y="145224"/>
                          </a:moveTo>
                          <a:cubicBezTo>
                            <a:pt x="128" y="64867"/>
                            <a:pt x="64995" y="0"/>
                            <a:pt x="145352" y="0"/>
                          </a:cubicBezTo>
                          <a:lnTo>
                            <a:pt x="4560153" y="0"/>
                          </a:lnTo>
                          <a:cubicBezTo>
                            <a:pt x="4640510" y="0"/>
                            <a:pt x="4705377" y="64867"/>
                            <a:pt x="4705377" y="145224"/>
                          </a:cubicBezTo>
                          <a:lnTo>
                            <a:pt x="4705377" y="3107787"/>
                          </a:lnTo>
                          <a:cubicBezTo>
                            <a:pt x="4705377" y="3188144"/>
                            <a:pt x="4640510" y="3253011"/>
                            <a:pt x="4560153" y="3253011"/>
                          </a:cubicBezTo>
                          <a:lnTo>
                            <a:pt x="145352" y="3253011"/>
                          </a:lnTo>
                          <a:cubicBezTo>
                            <a:pt x="64995" y="3253011"/>
                            <a:pt x="128" y="3188144"/>
                            <a:pt x="128" y="3107787"/>
                          </a:cubicBezTo>
                          <a:lnTo>
                            <a:pt x="128" y="14522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 sz="1050"/>
                    </a:p>
                  </p:txBody>
                </p:sp>
                <p:sp>
                  <p:nvSpPr>
                    <p:cNvPr id="44" name="任意多边形 30">
                      <a:extLst>
                        <a:ext uri="{FF2B5EF4-FFF2-40B4-BE49-F238E27FC236}">
                          <a16:creationId xmlns:a16="http://schemas.microsoft.com/office/drawing/2014/main" id="{F34D1B37-F686-B248-B226-675852693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7658" y="2308565"/>
                      <a:ext cx="4700407" cy="3248169"/>
                    </a:xfrm>
                    <a:custGeom>
                      <a:avLst/>
                      <a:gdLst>
                        <a:gd name="connsiteX0" fmla="*/ 4557732 w 4700407"/>
                        <a:gd name="connsiteY0" fmla="*/ 0 h 3248169"/>
                        <a:gd name="connsiteX1" fmla="*/ 4658905 w 4700407"/>
                        <a:gd name="connsiteY1" fmla="*/ 41631 h 3248169"/>
                        <a:gd name="connsiteX2" fmla="*/ 4700536 w 4700407"/>
                        <a:gd name="connsiteY2" fmla="*/ 142803 h 3248169"/>
                        <a:gd name="connsiteX3" fmla="*/ 4700536 w 4700407"/>
                        <a:gd name="connsiteY3" fmla="*/ 142803 h 3248169"/>
                        <a:gd name="connsiteX4" fmla="*/ 4700536 w 4700407"/>
                        <a:gd name="connsiteY4" fmla="*/ 3105367 h 3248169"/>
                        <a:gd name="connsiteX5" fmla="*/ 4658905 w 4700407"/>
                        <a:gd name="connsiteY5" fmla="*/ 3206539 h 3248169"/>
                        <a:gd name="connsiteX6" fmla="*/ 4557732 w 4700407"/>
                        <a:gd name="connsiteY6" fmla="*/ 3248170 h 3248169"/>
                        <a:gd name="connsiteX7" fmla="*/ 4557732 w 4700407"/>
                        <a:gd name="connsiteY7" fmla="*/ 3248170 h 3248169"/>
                        <a:gd name="connsiteX8" fmla="*/ 142931 w 4700407"/>
                        <a:gd name="connsiteY8" fmla="*/ 3248170 h 3248169"/>
                        <a:gd name="connsiteX9" fmla="*/ 41759 w 4700407"/>
                        <a:gd name="connsiteY9" fmla="*/ 3206539 h 3248169"/>
                        <a:gd name="connsiteX10" fmla="*/ 128 w 4700407"/>
                        <a:gd name="connsiteY10" fmla="*/ 3105367 h 3248169"/>
                        <a:gd name="connsiteX11" fmla="*/ 128 w 4700407"/>
                        <a:gd name="connsiteY11" fmla="*/ 3105367 h 3248169"/>
                        <a:gd name="connsiteX12" fmla="*/ 128 w 4700407"/>
                        <a:gd name="connsiteY12" fmla="*/ 142803 h 3248169"/>
                        <a:gd name="connsiteX13" fmla="*/ 41759 w 4700407"/>
                        <a:gd name="connsiteY13" fmla="*/ 41631 h 3248169"/>
                        <a:gd name="connsiteX14" fmla="*/ 142931 w 4700407"/>
                        <a:gd name="connsiteY14" fmla="*/ 0 h 3248169"/>
                        <a:gd name="connsiteX15" fmla="*/ 142931 w 4700407"/>
                        <a:gd name="connsiteY15" fmla="*/ 0 h 3248169"/>
                        <a:gd name="connsiteX16" fmla="*/ 4557732 w 4700407"/>
                        <a:gd name="connsiteY16" fmla="*/ 0 h 32481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700407" h="3248169">
                          <a:moveTo>
                            <a:pt x="4557732" y="0"/>
                          </a:moveTo>
                          <a:cubicBezTo>
                            <a:pt x="4596943" y="0"/>
                            <a:pt x="4632765" y="15975"/>
                            <a:pt x="4658905" y="41631"/>
                          </a:cubicBezTo>
                          <a:cubicBezTo>
                            <a:pt x="4684561" y="67287"/>
                            <a:pt x="4700536" y="103109"/>
                            <a:pt x="4700536" y="142803"/>
                          </a:cubicBezTo>
                          <a:lnTo>
                            <a:pt x="4700536" y="142803"/>
                          </a:lnTo>
                          <a:lnTo>
                            <a:pt x="4700536" y="3105367"/>
                          </a:lnTo>
                          <a:cubicBezTo>
                            <a:pt x="4700536" y="3144577"/>
                            <a:pt x="4684561" y="3180399"/>
                            <a:pt x="4658905" y="3206539"/>
                          </a:cubicBezTo>
                          <a:cubicBezTo>
                            <a:pt x="4633249" y="3232196"/>
                            <a:pt x="4597427" y="3248170"/>
                            <a:pt x="4557732" y="3248170"/>
                          </a:cubicBezTo>
                          <a:lnTo>
                            <a:pt x="4557732" y="3248170"/>
                          </a:lnTo>
                          <a:lnTo>
                            <a:pt x="142931" y="3248170"/>
                          </a:lnTo>
                          <a:cubicBezTo>
                            <a:pt x="103721" y="3248170"/>
                            <a:pt x="67899" y="3232196"/>
                            <a:pt x="41759" y="3206539"/>
                          </a:cubicBezTo>
                          <a:cubicBezTo>
                            <a:pt x="16103" y="3180883"/>
                            <a:pt x="128" y="3145061"/>
                            <a:pt x="128" y="3105367"/>
                          </a:cubicBezTo>
                          <a:lnTo>
                            <a:pt x="128" y="3105367"/>
                          </a:lnTo>
                          <a:lnTo>
                            <a:pt x="128" y="142803"/>
                          </a:lnTo>
                          <a:cubicBezTo>
                            <a:pt x="128" y="103593"/>
                            <a:pt x="16103" y="67771"/>
                            <a:pt x="41759" y="41631"/>
                          </a:cubicBezTo>
                          <a:cubicBezTo>
                            <a:pt x="67899" y="15975"/>
                            <a:pt x="103721" y="0"/>
                            <a:pt x="142931" y="0"/>
                          </a:cubicBezTo>
                          <a:lnTo>
                            <a:pt x="142931" y="0"/>
                          </a:lnTo>
                          <a:lnTo>
                            <a:pt x="4557732" y="0"/>
                          </a:lnTo>
                          <a:close/>
                        </a:path>
                      </a:pathLst>
                    </a:custGeom>
                    <a:noFill/>
                    <a:ln w="4833" cap="flat">
                      <a:gradFill>
                        <a:gsLst>
                          <a:gs pos="0">
                            <a:schemeClr val="tx1">
                              <a:lumMod val="85000"/>
                              <a:lumOff val="15000"/>
                            </a:schemeClr>
                          </a:gs>
                          <a:gs pos="14157">
                            <a:schemeClr val="tx1">
                              <a:lumMod val="50000"/>
                              <a:lumOff val="50000"/>
                            </a:schemeClr>
                          </a:gs>
                          <a:gs pos="36300">
                            <a:schemeClr val="tx1">
                              <a:lumMod val="85000"/>
                              <a:lumOff val="15000"/>
                            </a:schemeClr>
                          </a:gs>
                          <a:gs pos="54834">
                            <a:schemeClr val="tx1">
                              <a:lumMod val="50000"/>
                              <a:lumOff val="50000"/>
                            </a:schemeClr>
                          </a:gs>
                          <a:gs pos="74000">
                            <a:schemeClr val="tx1">
                              <a:lumMod val="85000"/>
                              <a:lumOff val="15000"/>
                            </a:schemeClr>
                          </a:gs>
                          <a:gs pos="83000">
                            <a:schemeClr val="tx1">
                              <a:lumMod val="50000"/>
                              <a:lumOff val="50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1"/>
                      </a:gra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 sz="1050"/>
                    </a:p>
                  </p:txBody>
                </p:sp>
              </p:grpSp>
              <p:sp>
                <p:nvSpPr>
                  <p:cNvPr id="38" name="任意多边形 24">
                    <a:extLst>
                      <a:ext uri="{FF2B5EF4-FFF2-40B4-BE49-F238E27FC236}">
                        <a16:creationId xmlns:a16="http://schemas.microsoft.com/office/drawing/2014/main" id="{A2A484D7-0793-E746-85D4-6A778F9C755C}"/>
                      </a:ext>
                    </a:extLst>
                  </p:cNvPr>
                  <p:cNvSpPr/>
                  <p:nvPr/>
                </p:nvSpPr>
                <p:spPr>
                  <a:xfrm>
                    <a:off x="1589760" y="5375205"/>
                    <a:ext cx="4676203" cy="150064"/>
                  </a:xfrm>
                  <a:custGeom>
                    <a:avLst/>
                    <a:gdLst>
                      <a:gd name="connsiteX0" fmla="*/ 2338230 w 4676203"/>
                      <a:gd name="connsiteY0" fmla="*/ 0 h 150064"/>
                      <a:gd name="connsiteX1" fmla="*/ 2338230 w 4676203"/>
                      <a:gd name="connsiteY1" fmla="*/ 150064 h 150064"/>
                      <a:gd name="connsiteX2" fmla="*/ 110014 w 4676203"/>
                      <a:gd name="connsiteY2" fmla="*/ 150064 h 150064"/>
                      <a:gd name="connsiteX3" fmla="*/ 128 w 4676203"/>
                      <a:gd name="connsiteY3" fmla="*/ 40178 h 150064"/>
                      <a:gd name="connsiteX4" fmla="*/ 128 w 4676203"/>
                      <a:gd name="connsiteY4" fmla="*/ 0 h 150064"/>
                      <a:gd name="connsiteX5" fmla="*/ 2338230 w 4676203"/>
                      <a:gd name="connsiteY5" fmla="*/ 0 h 150064"/>
                      <a:gd name="connsiteX6" fmla="*/ 4676332 w 4676203"/>
                      <a:gd name="connsiteY6" fmla="*/ 0 h 150064"/>
                      <a:gd name="connsiteX7" fmla="*/ 4676332 w 4676203"/>
                      <a:gd name="connsiteY7" fmla="*/ 40178 h 150064"/>
                      <a:gd name="connsiteX8" fmla="*/ 4566446 w 4676203"/>
                      <a:gd name="connsiteY8" fmla="*/ 150064 h 150064"/>
                      <a:gd name="connsiteX9" fmla="*/ 4566446 w 4676203"/>
                      <a:gd name="connsiteY9" fmla="*/ 150064 h 150064"/>
                      <a:gd name="connsiteX10" fmla="*/ 2338230 w 4676203"/>
                      <a:gd name="connsiteY10" fmla="*/ 150064 h 150064"/>
                      <a:gd name="connsiteX11" fmla="*/ 2338230 w 4676203"/>
                      <a:gd name="connsiteY11" fmla="*/ 0 h 150064"/>
                      <a:gd name="connsiteX12" fmla="*/ 4676332 w 4676203"/>
                      <a:gd name="connsiteY12" fmla="*/ 0 h 150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76203" h="150064">
                        <a:moveTo>
                          <a:pt x="2338230" y="0"/>
                        </a:moveTo>
                        <a:lnTo>
                          <a:pt x="2338230" y="150064"/>
                        </a:lnTo>
                        <a:lnTo>
                          <a:pt x="110014" y="150064"/>
                        </a:lnTo>
                        <a:cubicBezTo>
                          <a:pt x="49504" y="150064"/>
                          <a:pt x="128" y="100688"/>
                          <a:pt x="128" y="40178"/>
                        </a:cubicBezTo>
                        <a:lnTo>
                          <a:pt x="128" y="0"/>
                        </a:lnTo>
                        <a:lnTo>
                          <a:pt x="2338230" y="0"/>
                        </a:lnTo>
                        <a:close/>
                        <a:moveTo>
                          <a:pt x="4676332" y="0"/>
                        </a:moveTo>
                        <a:lnTo>
                          <a:pt x="4676332" y="40178"/>
                        </a:lnTo>
                        <a:cubicBezTo>
                          <a:pt x="4676332" y="100688"/>
                          <a:pt x="4626956" y="150064"/>
                          <a:pt x="4566446" y="150064"/>
                        </a:cubicBezTo>
                        <a:lnTo>
                          <a:pt x="4566446" y="150064"/>
                        </a:lnTo>
                        <a:lnTo>
                          <a:pt x="2338230" y="150064"/>
                        </a:lnTo>
                        <a:lnTo>
                          <a:pt x="2338230" y="0"/>
                        </a:lnTo>
                        <a:lnTo>
                          <a:pt x="4676332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  <a:ln w="48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050"/>
                  </a:p>
                </p:txBody>
              </p:sp>
              <p:grpSp>
                <p:nvGrpSpPr>
                  <p:cNvPr id="39" name="组合 25">
                    <a:extLst>
                      <a:ext uri="{FF2B5EF4-FFF2-40B4-BE49-F238E27FC236}">
                        <a16:creationId xmlns:a16="http://schemas.microsoft.com/office/drawing/2014/main" id="{BD59A6DE-A167-5047-BA54-F54D38156C61}"/>
                      </a:ext>
                    </a:extLst>
                  </p:cNvPr>
                  <p:cNvGrpSpPr/>
                  <p:nvPr/>
                </p:nvGrpSpPr>
                <p:grpSpPr>
                  <a:xfrm>
                    <a:off x="3913340" y="2398119"/>
                    <a:ext cx="29044" cy="29044"/>
                    <a:chOff x="3913340" y="2398119"/>
                    <a:chExt cx="29044" cy="29044"/>
                  </a:xfrm>
                </p:grpSpPr>
                <p:sp>
                  <p:nvSpPr>
                    <p:cNvPr id="40" name="任意多边形 26">
                      <a:extLst>
                        <a:ext uri="{FF2B5EF4-FFF2-40B4-BE49-F238E27FC236}">
                          <a16:creationId xmlns:a16="http://schemas.microsoft.com/office/drawing/2014/main" id="{F3D68A38-D45D-AA4E-BC05-1C708884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3340" y="2398119"/>
                      <a:ext cx="29044" cy="29044"/>
                    </a:xfrm>
                    <a:custGeom>
                      <a:avLst/>
                      <a:gdLst>
                        <a:gd name="connsiteX0" fmla="*/ 29660 w 29044"/>
                        <a:gd name="connsiteY0" fmla="*/ 14545 h 29044"/>
                        <a:gd name="connsiteX1" fmla="*/ 15137 w 29044"/>
                        <a:gd name="connsiteY1" fmla="*/ 29068 h 29044"/>
                        <a:gd name="connsiteX2" fmla="*/ 615 w 29044"/>
                        <a:gd name="connsiteY2" fmla="*/ 14545 h 29044"/>
                        <a:gd name="connsiteX3" fmla="*/ 15137 w 29044"/>
                        <a:gd name="connsiteY3" fmla="*/ 23 h 29044"/>
                        <a:gd name="connsiteX4" fmla="*/ 29660 w 29044"/>
                        <a:gd name="connsiteY4" fmla="*/ 14545 h 29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044" h="29044">
                          <a:moveTo>
                            <a:pt x="29660" y="14545"/>
                          </a:moveTo>
                          <a:cubicBezTo>
                            <a:pt x="29660" y="22566"/>
                            <a:pt x="23158" y="29068"/>
                            <a:pt x="15137" y="29068"/>
                          </a:cubicBezTo>
                          <a:cubicBezTo>
                            <a:pt x="7117" y="29068"/>
                            <a:pt x="615" y="22566"/>
                            <a:pt x="615" y="14545"/>
                          </a:cubicBezTo>
                          <a:cubicBezTo>
                            <a:pt x="615" y="6525"/>
                            <a:pt x="7117" y="23"/>
                            <a:pt x="15137" y="23"/>
                          </a:cubicBezTo>
                          <a:cubicBezTo>
                            <a:pt x="23158" y="23"/>
                            <a:pt x="29660" y="6525"/>
                            <a:pt x="29660" y="14545"/>
                          </a:cubicBezTo>
                          <a:close/>
                        </a:path>
                      </a:pathLst>
                    </a:custGeom>
                    <a:solidFill>
                      <a:srgbClr val="070B0C"/>
                    </a:solidFill>
                    <a:ln w="9666" cap="flat">
                      <a:solidFill>
                        <a:srgbClr val="141416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 sz="1050"/>
                    </a:p>
                  </p:txBody>
                </p:sp>
                <p:sp>
                  <p:nvSpPr>
                    <p:cNvPr id="41" name="任意多边形 27">
                      <a:extLst>
                        <a:ext uri="{FF2B5EF4-FFF2-40B4-BE49-F238E27FC236}">
                          <a16:creationId xmlns:a16="http://schemas.microsoft.com/office/drawing/2014/main" id="{74D0671A-98F3-C847-B862-03990FAAE0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3021" y="2412642"/>
                      <a:ext cx="9681" cy="9681"/>
                    </a:xfrm>
                    <a:custGeom>
                      <a:avLst/>
                      <a:gdLst>
                        <a:gd name="connsiteX0" fmla="*/ 10297 w 9681"/>
                        <a:gd name="connsiteY0" fmla="*/ 4864 h 9681"/>
                        <a:gd name="connsiteX1" fmla="*/ 5456 w 9681"/>
                        <a:gd name="connsiteY1" fmla="*/ 9705 h 9681"/>
                        <a:gd name="connsiteX2" fmla="*/ 615 w 9681"/>
                        <a:gd name="connsiteY2" fmla="*/ 4864 h 9681"/>
                        <a:gd name="connsiteX3" fmla="*/ 5456 w 9681"/>
                        <a:gd name="connsiteY3" fmla="*/ 23 h 9681"/>
                        <a:gd name="connsiteX4" fmla="*/ 10297 w 9681"/>
                        <a:gd name="connsiteY4" fmla="*/ 4864 h 9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681" h="9681">
                          <a:moveTo>
                            <a:pt x="10297" y="4864"/>
                          </a:moveTo>
                          <a:cubicBezTo>
                            <a:pt x="10297" y="7537"/>
                            <a:pt x="8129" y="9705"/>
                            <a:pt x="5456" y="9705"/>
                          </a:cubicBezTo>
                          <a:cubicBezTo>
                            <a:pt x="2782" y="9705"/>
                            <a:pt x="615" y="7537"/>
                            <a:pt x="615" y="4864"/>
                          </a:cubicBezTo>
                          <a:cubicBezTo>
                            <a:pt x="615" y="2190"/>
                            <a:pt x="2782" y="23"/>
                            <a:pt x="5456" y="23"/>
                          </a:cubicBezTo>
                          <a:cubicBezTo>
                            <a:pt x="8129" y="23"/>
                            <a:pt x="10297" y="2190"/>
                            <a:pt x="10297" y="4864"/>
                          </a:cubicBezTo>
                          <a:close/>
                        </a:path>
                      </a:pathLst>
                    </a:custGeom>
                    <a:solidFill>
                      <a:srgbClr val="232428"/>
                    </a:soli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 sz="1050"/>
                    </a:p>
                  </p:txBody>
                </p:sp>
              </p:grpSp>
            </p:grpSp>
            <p:grpSp>
              <p:nvGrpSpPr>
                <p:cNvPr id="23" name="组合 9">
                  <a:extLst>
                    <a:ext uri="{FF2B5EF4-FFF2-40B4-BE49-F238E27FC236}">
                      <a16:creationId xmlns:a16="http://schemas.microsoft.com/office/drawing/2014/main" id="{7666581D-30DC-EF4C-844D-CE6D5948E14C}"/>
                    </a:ext>
                  </a:extLst>
                </p:cNvPr>
                <p:cNvGrpSpPr/>
                <p:nvPr/>
              </p:nvGrpSpPr>
              <p:grpSpPr>
                <a:xfrm>
                  <a:off x="1004025" y="5578518"/>
                  <a:ext cx="5847674" cy="108957"/>
                  <a:chOff x="1004025" y="5578518"/>
                  <a:chExt cx="5847674" cy="108957"/>
                </a:xfrm>
              </p:grpSpPr>
              <p:sp>
                <p:nvSpPr>
                  <p:cNvPr id="28" name="任意多边形 14">
                    <a:extLst>
                      <a:ext uri="{FF2B5EF4-FFF2-40B4-BE49-F238E27FC236}">
                        <a16:creationId xmlns:a16="http://schemas.microsoft.com/office/drawing/2014/main" id="{DFB13AF6-58C9-8447-A5C1-0668F43F7E32}"/>
                      </a:ext>
                    </a:extLst>
                  </p:cNvPr>
                  <p:cNvSpPr/>
                  <p:nvPr/>
                </p:nvSpPr>
                <p:spPr>
                  <a:xfrm>
                    <a:off x="1004025" y="5578519"/>
                    <a:ext cx="5847674" cy="108956"/>
                  </a:xfrm>
                  <a:custGeom>
                    <a:avLst/>
                    <a:gdLst>
                      <a:gd name="connsiteX0" fmla="*/ 2923853 w 5847674"/>
                      <a:gd name="connsiteY0" fmla="*/ 109599 h 108956"/>
                      <a:gd name="connsiteX1" fmla="*/ 2923853 w 5847674"/>
                      <a:gd name="connsiteY1" fmla="*/ 109599 h 108956"/>
                      <a:gd name="connsiteX2" fmla="*/ 1226671 w 5847674"/>
                      <a:gd name="connsiteY2" fmla="*/ 109599 h 108956"/>
                      <a:gd name="connsiteX3" fmla="*/ 15 w 5847674"/>
                      <a:gd name="connsiteY3" fmla="*/ 681 h 108956"/>
                      <a:gd name="connsiteX4" fmla="*/ 15 w 5847674"/>
                      <a:gd name="connsiteY4" fmla="*/ 681 h 108956"/>
                      <a:gd name="connsiteX5" fmla="*/ 5847690 w 5847674"/>
                      <a:gd name="connsiteY5" fmla="*/ 681 h 108956"/>
                      <a:gd name="connsiteX6" fmla="*/ 4621034 w 5847674"/>
                      <a:gd name="connsiteY6" fmla="*/ 109599 h 108956"/>
                      <a:gd name="connsiteX7" fmla="*/ 2923853 w 5847674"/>
                      <a:gd name="connsiteY7" fmla="*/ 109599 h 108956"/>
                      <a:gd name="connsiteX8" fmla="*/ 2923853 w 5847674"/>
                      <a:gd name="connsiteY8" fmla="*/ 109599 h 108956"/>
                      <a:gd name="connsiteX9" fmla="*/ 2923853 w 5847674"/>
                      <a:gd name="connsiteY9" fmla="*/ 109599 h 108956"/>
                      <a:gd name="connsiteX10" fmla="*/ 2923853 w 5847674"/>
                      <a:gd name="connsiteY10" fmla="*/ 109599 h 108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847674" h="108956">
                        <a:moveTo>
                          <a:pt x="2923853" y="109599"/>
                        </a:moveTo>
                        <a:lnTo>
                          <a:pt x="2923853" y="109599"/>
                        </a:lnTo>
                        <a:cubicBezTo>
                          <a:pt x="2910782" y="109599"/>
                          <a:pt x="2268410" y="107178"/>
                          <a:pt x="1226671" y="109599"/>
                        </a:cubicBezTo>
                        <a:cubicBezTo>
                          <a:pt x="174768" y="112019"/>
                          <a:pt x="15" y="681"/>
                          <a:pt x="15" y="681"/>
                        </a:cubicBezTo>
                        <a:lnTo>
                          <a:pt x="15" y="681"/>
                        </a:lnTo>
                        <a:lnTo>
                          <a:pt x="5847690" y="681"/>
                        </a:lnTo>
                        <a:cubicBezTo>
                          <a:pt x="5847690" y="681"/>
                          <a:pt x="5672938" y="112019"/>
                          <a:pt x="4621034" y="109599"/>
                        </a:cubicBezTo>
                        <a:cubicBezTo>
                          <a:pt x="3579296" y="107178"/>
                          <a:pt x="2936923" y="109599"/>
                          <a:pt x="2923853" y="109599"/>
                        </a:cubicBezTo>
                        <a:lnTo>
                          <a:pt x="2923853" y="109599"/>
                        </a:lnTo>
                        <a:lnTo>
                          <a:pt x="2923853" y="109599"/>
                        </a:lnTo>
                        <a:lnTo>
                          <a:pt x="2923853" y="10959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9D9D9"/>
                      </a:gs>
                      <a:gs pos="100000">
                        <a:srgbClr val="D9D9D9"/>
                      </a:gs>
                      <a:gs pos="47000">
                        <a:srgbClr val="F2F2F2"/>
                      </a:gs>
                    </a:gsLst>
                    <a:path path="circle">
                      <a:fillToRect l="50000" t="-80000" r="50000" b="180000"/>
                    </a:path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050"/>
                  </a:p>
                </p:txBody>
              </p:sp>
              <p:grpSp>
                <p:nvGrpSpPr>
                  <p:cNvPr id="29" name="组合 15">
                    <a:extLst>
                      <a:ext uri="{FF2B5EF4-FFF2-40B4-BE49-F238E27FC236}">
                        <a16:creationId xmlns:a16="http://schemas.microsoft.com/office/drawing/2014/main" id="{5FDAE664-37BC-A443-8AF5-5C5F07133FFC}"/>
                      </a:ext>
                    </a:extLst>
                  </p:cNvPr>
                  <p:cNvGrpSpPr/>
                  <p:nvPr/>
                </p:nvGrpSpPr>
                <p:grpSpPr>
                  <a:xfrm>
                    <a:off x="4806465" y="5629347"/>
                    <a:ext cx="67771" cy="9681"/>
                    <a:chOff x="4806465" y="5629347"/>
                    <a:chExt cx="67771" cy="9681"/>
                  </a:xfrm>
                </p:grpSpPr>
                <p:sp>
                  <p:nvSpPr>
                    <p:cNvPr id="34" name="任意多边形 20">
                      <a:extLst>
                        <a:ext uri="{FF2B5EF4-FFF2-40B4-BE49-F238E27FC236}">
                          <a16:creationId xmlns:a16="http://schemas.microsoft.com/office/drawing/2014/main" id="{B3F6B449-1740-DD4B-95AE-307730AC1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6465" y="5629347"/>
                      <a:ext cx="67771" cy="9681"/>
                    </a:xfrm>
                    <a:custGeom>
                      <a:avLst/>
                      <a:gdLst>
                        <a:gd name="connsiteX0" fmla="*/ 68571 w 67771"/>
                        <a:gd name="connsiteY0" fmla="*/ 5532 h 9681"/>
                        <a:gd name="connsiteX1" fmla="*/ 34686 w 67771"/>
                        <a:gd name="connsiteY1" fmla="*/ 10373 h 9681"/>
                        <a:gd name="connsiteX2" fmla="*/ 800 w 67771"/>
                        <a:gd name="connsiteY2" fmla="*/ 5532 h 9681"/>
                        <a:gd name="connsiteX3" fmla="*/ 34686 w 67771"/>
                        <a:gd name="connsiteY3" fmla="*/ 691 h 9681"/>
                        <a:gd name="connsiteX4" fmla="*/ 68571 w 67771"/>
                        <a:gd name="connsiteY4" fmla="*/ 5532 h 9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771" h="9681">
                          <a:moveTo>
                            <a:pt x="68571" y="5532"/>
                          </a:moveTo>
                          <a:cubicBezTo>
                            <a:pt x="68571" y="8205"/>
                            <a:pt x="53400" y="10373"/>
                            <a:pt x="34686" y="10373"/>
                          </a:cubicBezTo>
                          <a:cubicBezTo>
                            <a:pt x="15971" y="10373"/>
                            <a:pt x="800" y="8205"/>
                            <a:pt x="800" y="5532"/>
                          </a:cubicBezTo>
                          <a:cubicBezTo>
                            <a:pt x="800" y="2858"/>
                            <a:pt x="15971" y="691"/>
                            <a:pt x="34686" y="691"/>
                          </a:cubicBezTo>
                          <a:cubicBezTo>
                            <a:pt x="53400" y="691"/>
                            <a:pt x="68571" y="2858"/>
                            <a:pt x="68571" y="5532"/>
                          </a:cubicBezTo>
                          <a:close/>
                        </a:path>
                      </a:pathLst>
                    </a:custGeom>
                    <a:solidFill>
                      <a:srgbClr val="E4E5E9"/>
                    </a:solidFill>
                    <a:ln w="4833" cap="flat">
                      <a:solidFill>
                        <a:srgbClr val="D7D8DB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 sz="1050"/>
                    </a:p>
                  </p:txBody>
                </p:sp>
                <p:sp>
                  <p:nvSpPr>
                    <p:cNvPr id="35" name="任意多边形 21">
                      <a:extLst>
                        <a:ext uri="{FF2B5EF4-FFF2-40B4-BE49-F238E27FC236}">
                          <a16:creationId xmlns:a16="http://schemas.microsoft.com/office/drawing/2014/main" id="{4CF548EB-6036-D94A-A4FE-1CC7AAB06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3090" y="5629347"/>
                      <a:ext cx="14522" cy="9681"/>
                    </a:xfrm>
                    <a:custGeom>
                      <a:avLst/>
                      <a:gdLst>
                        <a:gd name="connsiteX0" fmla="*/ 15322 w 14522"/>
                        <a:gd name="connsiteY0" fmla="*/ 5532 h 9681"/>
                        <a:gd name="connsiteX1" fmla="*/ 8061 w 14522"/>
                        <a:gd name="connsiteY1" fmla="*/ 10373 h 9681"/>
                        <a:gd name="connsiteX2" fmla="*/ 800 w 14522"/>
                        <a:gd name="connsiteY2" fmla="*/ 5532 h 9681"/>
                        <a:gd name="connsiteX3" fmla="*/ 8061 w 14522"/>
                        <a:gd name="connsiteY3" fmla="*/ 691 h 9681"/>
                        <a:gd name="connsiteX4" fmla="*/ 15322 w 14522"/>
                        <a:gd name="connsiteY4" fmla="*/ 5532 h 9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22" h="9681">
                          <a:moveTo>
                            <a:pt x="15322" y="5532"/>
                          </a:moveTo>
                          <a:cubicBezTo>
                            <a:pt x="15322" y="8205"/>
                            <a:pt x="12071" y="10373"/>
                            <a:pt x="8061" y="10373"/>
                          </a:cubicBezTo>
                          <a:cubicBezTo>
                            <a:pt x="4051" y="10373"/>
                            <a:pt x="800" y="8205"/>
                            <a:pt x="800" y="5532"/>
                          </a:cubicBezTo>
                          <a:cubicBezTo>
                            <a:pt x="800" y="2858"/>
                            <a:pt x="4051" y="691"/>
                            <a:pt x="8061" y="691"/>
                          </a:cubicBezTo>
                          <a:cubicBezTo>
                            <a:pt x="12071" y="691"/>
                            <a:pt x="15322" y="2858"/>
                            <a:pt x="15322" y="5532"/>
                          </a:cubicBezTo>
                          <a:close/>
                        </a:path>
                      </a:pathLst>
                    </a:custGeom>
                    <a:solidFill>
                      <a:srgbClr val="C5C7CD"/>
                    </a:soli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 sz="1050"/>
                    </a:p>
                  </p:txBody>
                </p:sp>
              </p:grpSp>
              <p:grpSp>
                <p:nvGrpSpPr>
                  <p:cNvPr id="30" name="组合 16">
                    <a:extLst>
                      <a:ext uri="{FF2B5EF4-FFF2-40B4-BE49-F238E27FC236}">
                        <a16:creationId xmlns:a16="http://schemas.microsoft.com/office/drawing/2014/main" id="{463DE669-D4AA-3943-9754-D234097BE323}"/>
                      </a:ext>
                    </a:extLst>
                  </p:cNvPr>
                  <p:cNvGrpSpPr/>
                  <p:nvPr/>
                </p:nvGrpSpPr>
                <p:grpSpPr>
                  <a:xfrm>
                    <a:off x="2986328" y="5629347"/>
                    <a:ext cx="67771" cy="9681"/>
                    <a:chOff x="2986328" y="5629347"/>
                    <a:chExt cx="67771" cy="9681"/>
                  </a:xfrm>
                </p:grpSpPr>
                <p:sp>
                  <p:nvSpPr>
                    <p:cNvPr id="32" name="任意多边形 18">
                      <a:extLst>
                        <a:ext uri="{FF2B5EF4-FFF2-40B4-BE49-F238E27FC236}">
                          <a16:creationId xmlns:a16="http://schemas.microsoft.com/office/drawing/2014/main" id="{4D2D6A1D-F4F7-A649-8FD8-740EB9749E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6328" y="5629347"/>
                      <a:ext cx="67771" cy="9681"/>
                    </a:xfrm>
                    <a:custGeom>
                      <a:avLst/>
                      <a:gdLst>
                        <a:gd name="connsiteX0" fmla="*/ 68195 w 67771"/>
                        <a:gd name="connsiteY0" fmla="*/ 5532 h 9681"/>
                        <a:gd name="connsiteX1" fmla="*/ 34310 w 67771"/>
                        <a:gd name="connsiteY1" fmla="*/ 10373 h 9681"/>
                        <a:gd name="connsiteX2" fmla="*/ 424 w 67771"/>
                        <a:gd name="connsiteY2" fmla="*/ 5532 h 9681"/>
                        <a:gd name="connsiteX3" fmla="*/ 34310 w 67771"/>
                        <a:gd name="connsiteY3" fmla="*/ 691 h 9681"/>
                        <a:gd name="connsiteX4" fmla="*/ 68195 w 67771"/>
                        <a:gd name="connsiteY4" fmla="*/ 5532 h 9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771" h="9681">
                          <a:moveTo>
                            <a:pt x="68195" y="5532"/>
                          </a:moveTo>
                          <a:cubicBezTo>
                            <a:pt x="68195" y="8205"/>
                            <a:pt x="53024" y="10373"/>
                            <a:pt x="34310" y="10373"/>
                          </a:cubicBezTo>
                          <a:cubicBezTo>
                            <a:pt x="15595" y="10373"/>
                            <a:pt x="424" y="8205"/>
                            <a:pt x="424" y="5532"/>
                          </a:cubicBezTo>
                          <a:cubicBezTo>
                            <a:pt x="424" y="2858"/>
                            <a:pt x="15595" y="691"/>
                            <a:pt x="34310" y="691"/>
                          </a:cubicBezTo>
                          <a:cubicBezTo>
                            <a:pt x="53024" y="691"/>
                            <a:pt x="68195" y="2858"/>
                            <a:pt x="68195" y="5532"/>
                          </a:cubicBezTo>
                          <a:close/>
                        </a:path>
                      </a:pathLst>
                    </a:custGeom>
                    <a:solidFill>
                      <a:srgbClr val="E4E5E9"/>
                    </a:solidFill>
                    <a:ln w="4833" cap="flat">
                      <a:solidFill>
                        <a:srgbClr val="D7D8DB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 sz="1050"/>
                    </a:p>
                  </p:txBody>
                </p:sp>
                <p:sp>
                  <p:nvSpPr>
                    <p:cNvPr id="33" name="任意多边形 19">
                      <a:extLst>
                        <a:ext uri="{FF2B5EF4-FFF2-40B4-BE49-F238E27FC236}">
                          <a16:creationId xmlns:a16="http://schemas.microsoft.com/office/drawing/2014/main" id="{7022A0E1-06C7-4B45-83BA-DF26E6147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2953" y="5629347"/>
                      <a:ext cx="14522" cy="9681"/>
                    </a:xfrm>
                    <a:custGeom>
                      <a:avLst/>
                      <a:gdLst>
                        <a:gd name="connsiteX0" fmla="*/ 14946 w 14522"/>
                        <a:gd name="connsiteY0" fmla="*/ 5532 h 9681"/>
                        <a:gd name="connsiteX1" fmla="*/ 7685 w 14522"/>
                        <a:gd name="connsiteY1" fmla="*/ 10373 h 9681"/>
                        <a:gd name="connsiteX2" fmla="*/ 424 w 14522"/>
                        <a:gd name="connsiteY2" fmla="*/ 5532 h 9681"/>
                        <a:gd name="connsiteX3" fmla="*/ 7685 w 14522"/>
                        <a:gd name="connsiteY3" fmla="*/ 691 h 9681"/>
                        <a:gd name="connsiteX4" fmla="*/ 14946 w 14522"/>
                        <a:gd name="connsiteY4" fmla="*/ 5532 h 9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22" h="9681">
                          <a:moveTo>
                            <a:pt x="14946" y="5532"/>
                          </a:moveTo>
                          <a:cubicBezTo>
                            <a:pt x="14946" y="8205"/>
                            <a:pt x="11695" y="10373"/>
                            <a:pt x="7685" y="10373"/>
                          </a:cubicBezTo>
                          <a:cubicBezTo>
                            <a:pt x="3675" y="10373"/>
                            <a:pt x="424" y="8205"/>
                            <a:pt x="424" y="5532"/>
                          </a:cubicBezTo>
                          <a:cubicBezTo>
                            <a:pt x="424" y="2858"/>
                            <a:pt x="3675" y="691"/>
                            <a:pt x="7685" y="691"/>
                          </a:cubicBezTo>
                          <a:cubicBezTo>
                            <a:pt x="11695" y="691"/>
                            <a:pt x="14946" y="2858"/>
                            <a:pt x="14946" y="5532"/>
                          </a:cubicBezTo>
                          <a:close/>
                        </a:path>
                      </a:pathLst>
                    </a:custGeom>
                    <a:solidFill>
                      <a:srgbClr val="C5C7CD"/>
                    </a:soli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 sz="1050"/>
                    </a:p>
                  </p:txBody>
                </p:sp>
              </p:grpSp>
              <p:sp>
                <p:nvSpPr>
                  <p:cNvPr id="31" name="任意多边形 17">
                    <a:extLst>
                      <a:ext uri="{FF2B5EF4-FFF2-40B4-BE49-F238E27FC236}">
                        <a16:creationId xmlns:a16="http://schemas.microsoft.com/office/drawing/2014/main" id="{AFA574B1-E9E5-024A-B404-CAD36FBE592A}"/>
                      </a:ext>
                    </a:extLst>
                  </p:cNvPr>
                  <p:cNvSpPr/>
                  <p:nvPr/>
                </p:nvSpPr>
                <p:spPr>
                  <a:xfrm>
                    <a:off x="1004025" y="5578518"/>
                    <a:ext cx="5847674" cy="108956"/>
                  </a:xfrm>
                  <a:custGeom>
                    <a:avLst/>
                    <a:gdLst>
                      <a:gd name="connsiteX0" fmla="*/ 2923853 w 5847674"/>
                      <a:gd name="connsiteY0" fmla="*/ 109599 h 108956"/>
                      <a:gd name="connsiteX1" fmla="*/ 2923853 w 5847674"/>
                      <a:gd name="connsiteY1" fmla="*/ 109599 h 108956"/>
                      <a:gd name="connsiteX2" fmla="*/ 1226671 w 5847674"/>
                      <a:gd name="connsiteY2" fmla="*/ 109599 h 108956"/>
                      <a:gd name="connsiteX3" fmla="*/ 15 w 5847674"/>
                      <a:gd name="connsiteY3" fmla="*/ 681 h 108956"/>
                      <a:gd name="connsiteX4" fmla="*/ 15 w 5847674"/>
                      <a:gd name="connsiteY4" fmla="*/ 681 h 108956"/>
                      <a:gd name="connsiteX5" fmla="*/ 5847690 w 5847674"/>
                      <a:gd name="connsiteY5" fmla="*/ 681 h 108956"/>
                      <a:gd name="connsiteX6" fmla="*/ 4621034 w 5847674"/>
                      <a:gd name="connsiteY6" fmla="*/ 109599 h 108956"/>
                      <a:gd name="connsiteX7" fmla="*/ 2923853 w 5847674"/>
                      <a:gd name="connsiteY7" fmla="*/ 109599 h 108956"/>
                      <a:gd name="connsiteX8" fmla="*/ 2923853 w 5847674"/>
                      <a:gd name="connsiteY8" fmla="*/ 109599 h 108956"/>
                      <a:gd name="connsiteX9" fmla="*/ 2923853 w 5847674"/>
                      <a:gd name="connsiteY9" fmla="*/ 109599 h 108956"/>
                      <a:gd name="connsiteX10" fmla="*/ 2923853 w 5847674"/>
                      <a:gd name="connsiteY10" fmla="*/ 109599 h 108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847674" h="108956">
                        <a:moveTo>
                          <a:pt x="2923853" y="109599"/>
                        </a:moveTo>
                        <a:lnTo>
                          <a:pt x="2923853" y="109599"/>
                        </a:lnTo>
                        <a:cubicBezTo>
                          <a:pt x="2910782" y="109599"/>
                          <a:pt x="2268410" y="107178"/>
                          <a:pt x="1226671" y="109599"/>
                        </a:cubicBezTo>
                        <a:cubicBezTo>
                          <a:pt x="174768" y="112019"/>
                          <a:pt x="15" y="681"/>
                          <a:pt x="15" y="681"/>
                        </a:cubicBezTo>
                        <a:lnTo>
                          <a:pt x="15" y="681"/>
                        </a:lnTo>
                        <a:lnTo>
                          <a:pt x="5847690" y="681"/>
                        </a:lnTo>
                        <a:cubicBezTo>
                          <a:pt x="5847690" y="681"/>
                          <a:pt x="5672938" y="112019"/>
                          <a:pt x="4621034" y="109599"/>
                        </a:cubicBezTo>
                        <a:cubicBezTo>
                          <a:pt x="3579296" y="107178"/>
                          <a:pt x="2936923" y="109599"/>
                          <a:pt x="2923853" y="109599"/>
                        </a:cubicBezTo>
                        <a:lnTo>
                          <a:pt x="2923853" y="109599"/>
                        </a:lnTo>
                        <a:lnTo>
                          <a:pt x="2923853" y="109599"/>
                        </a:lnTo>
                        <a:lnTo>
                          <a:pt x="2923853" y="109599"/>
                        </a:lnTo>
                        <a:close/>
                      </a:path>
                    </a:pathLst>
                  </a:custGeom>
                  <a:ln w="48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050"/>
                  </a:p>
                </p:txBody>
              </p:sp>
            </p:grpSp>
            <p:sp>
              <p:nvSpPr>
                <p:cNvPr id="24" name="任意多边形 10">
                  <a:extLst>
                    <a:ext uri="{FF2B5EF4-FFF2-40B4-BE49-F238E27FC236}">
                      <a16:creationId xmlns:a16="http://schemas.microsoft.com/office/drawing/2014/main" id="{E23FAA60-092A-2749-A9A3-6E7D8364E658}"/>
                    </a:ext>
                  </a:extLst>
                </p:cNvPr>
                <p:cNvSpPr/>
                <p:nvPr/>
              </p:nvSpPr>
              <p:spPr>
                <a:xfrm>
                  <a:off x="1004025" y="5472021"/>
                  <a:ext cx="5847674" cy="106497"/>
                </a:xfrm>
                <a:custGeom>
                  <a:avLst/>
                  <a:gdLst>
                    <a:gd name="connsiteX0" fmla="*/ 15 w 5847674"/>
                    <a:gd name="connsiteY0" fmla="*/ 5500 h 106497"/>
                    <a:gd name="connsiteX1" fmla="*/ 4856 w 5847674"/>
                    <a:gd name="connsiteY1" fmla="*/ 659 h 106497"/>
                    <a:gd name="connsiteX2" fmla="*/ 5842849 w 5847674"/>
                    <a:gd name="connsiteY2" fmla="*/ 659 h 106497"/>
                    <a:gd name="connsiteX3" fmla="*/ 5847690 w 5847674"/>
                    <a:gd name="connsiteY3" fmla="*/ 5500 h 106497"/>
                    <a:gd name="connsiteX4" fmla="*/ 5847690 w 5847674"/>
                    <a:gd name="connsiteY4" fmla="*/ 107156 h 106497"/>
                    <a:gd name="connsiteX5" fmla="*/ 15 w 5847674"/>
                    <a:gd name="connsiteY5" fmla="*/ 107156 h 106497"/>
                    <a:gd name="connsiteX6" fmla="*/ 15 w 5847674"/>
                    <a:gd name="connsiteY6" fmla="*/ 5500 h 10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47674" h="106497">
                      <a:moveTo>
                        <a:pt x="15" y="5500"/>
                      </a:moveTo>
                      <a:cubicBezTo>
                        <a:pt x="15" y="2595"/>
                        <a:pt x="2435" y="659"/>
                        <a:pt x="4856" y="659"/>
                      </a:cubicBezTo>
                      <a:lnTo>
                        <a:pt x="5842849" y="659"/>
                      </a:lnTo>
                      <a:cubicBezTo>
                        <a:pt x="5845754" y="659"/>
                        <a:pt x="5847690" y="2595"/>
                        <a:pt x="5847690" y="5500"/>
                      </a:cubicBezTo>
                      <a:lnTo>
                        <a:pt x="5847690" y="107156"/>
                      </a:lnTo>
                      <a:lnTo>
                        <a:pt x="15" y="107156"/>
                      </a:lnTo>
                      <a:lnTo>
                        <a:pt x="15" y="550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rgbClr val="BFBFBF"/>
                    </a:gs>
                    <a:gs pos="2000">
                      <a:srgbClr val="636363"/>
                    </a:gs>
                    <a:gs pos="1000">
                      <a:srgbClr val="D9D9D9"/>
                    </a:gs>
                    <a:gs pos="100000">
                      <a:srgbClr val="636363"/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rgbClr val="BFBFBF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050"/>
                </a:p>
              </p:txBody>
            </p:sp>
            <p:sp>
              <p:nvSpPr>
                <p:cNvPr id="25" name="任意多边形 11">
                  <a:extLst>
                    <a:ext uri="{FF2B5EF4-FFF2-40B4-BE49-F238E27FC236}">
                      <a16:creationId xmlns:a16="http://schemas.microsoft.com/office/drawing/2014/main" id="{332EE6DE-978B-384B-8164-0167ED29B7EF}"/>
                    </a:ext>
                  </a:extLst>
                </p:cNvPr>
                <p:cNvSpPr/>
                <p:nvPr/>
              </p:nvSpPr>
              <p:spPr>
                <a:xfrm>
                  <a:off x="3448624" y="5472021"/>
                  <a:ext cx="967674" cy="72611"/>
                </a:xfrm>
                <a:custGeom>
                  <a:avLst/>
                  <a:gdLst>
                    <a:gd name="connsiteX0" fmla="*/ 890720 w 967674"/>
                    <a:gd name="connsiteY0" fmla="*/ 73271 h 72611"/>
                    <a:gd name="connsiteX1" fmla="*/ 77468 w 967674"/>
                    <a:gd name="connsiteY1" fmla="*/ 73271 h 72611"/>
                    <a:gd name="connsiteX2" fmla="*/ 15 w 967674"/>
                    <a:gd name="connsiteY2" fmla="*/ 659 h 72611"/>
                    <a:gd name="connsiteX3" fmla="*/ 19378 w 967674"/>
                    <a:gd name="connsiteY3" fmla="*/ 5500 h 72611"/>
                    <a:gd name="connsiteX4" fmla="*/ 948326 w 967674"/>
                    <a:gd name="connsiteY4" fmla="*/ 5500 h 72611"/>
                    <a:gd name="connsiteX5" fmla="*/ 967689 w 967674"/>
                    <a:gd name="connsiteY5" fmla="*/ 659 h 72611"/>
                    <a:gd name="connsiteX6" fmla="*/ 890720 w 967674"/>
                    <a:gd name="connsiteY6" fmla="*/ 73271 h 72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7674" h="72611">
                      <a:moveTo>
                        <a:pt x="890720" y="73271"/>
                      </a:moveTo>
                      <a:lnTo>
                        <a:pt x="77468" y="73271"/>
                      </a:lnTo>
                      <a:cubicBezTo>
                        <a:pt x="36321" y="73271"/>
                        <a:pt x="2435" y="41322"/>
                        <a:pt x="15" y="659"/>
                      </a:cubicBezTo>
                      <a:lnTo>
                        <a:pt x="19378" y="5500"/>
                      </a:lnTo>
                      <a:lnTo>
                        <a:pt x="948326" y="5500"/>
                      </a:lnTo>
                      <a:lnTo>
                        <a:pt x="967689" y="659"/>
                      </a:lnTo>
                      <a:cubicBezTo>
                        <a:pt x="965269" y="41322"/>
                        <a:pt x="931867" y="73271"/>
                        <a:pt x="890720" y="732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050"/>
                </a:p>
              </p:txBody>
            </p:sp>
            <p:sp>
              <p:nvSpPr>
                <p:cNvPr id="26" name="任意多边形 12">
                  <a:extLst>
                    <a:ext uri="{FF2B5EF4-FFF2-40B4-BE49-F238E27FC236}">
                      <a16:creationId xmlns:a16="http://schemas.microsoft.com/office/drawing/2014/main" id="{05EF8F39-CF30-6741-8A96-87E02B32FFD8}"/>
                    </a:ext>
                  </a:extLst>
                </p:cNvPr>
                <p:cNvSpPr/>
                <p:nvPr/>
              </p:nvSpPr>
              <p:spPr>
                <a:xfrm>
                  <a:off x="3448624" y="5472021"/>
                  <a:ext cx="967674" cy="72611"/>
                </a:xfrm>
                <a:custGeom>
                  <a:avLst/>
                  <a:gdLst>
                    <a:gd name="connsiteX0" fmla="*/ 890720 w 967674"/>
                    <a:gd name="connsiteY0" fmla="*/ 73271 h 72611"/>
                    <a:gd name="connsiteX1" fmla="*/ 77468 w 967674"/>
                    <a:gd name="connsiteY1" fmla="*/ 73271 h 72611"/>
                    <a:gd name="connsiteX2" fmla="*/ 15 w 967674"/>
                    <a:gd name="connsiteY2" fmla="*/ 659 h 72611"/>
                    <a:gd name="connsiteX3" fmla="*/ 19378 w 967674"/>
                    <a:gd name="connsiteY3" fmla="*/ 5500 h 72611"/>
                    <a:gd name="connsiteX4" fmla="*/ 948326 w 967674"/>
                    <a:gd name="connsiteY4" fmla="*/ 5500 h 72611"/>
                    <a:gd name="connsiteX5" fmla="*/ 967689 w 967674"/>
                    <a:gd name="connsiteY5" fmla="*/ 659 h 72611"/>
                    <a:gd name="connsiteX6" fmla="*/ 890720 w 967674"/>
                    <a:gd name="connsiteY6" fmla="*/ 73271 h 72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7674" h="72611">
                      <a:moveTo>
                        <a:pt x="890720" y="73271"/>
                      </a:moveTo>
                      <a:lnTo>
                        <a:pt x="77468" y="73271"/>
                      </a:lnTo>
                      <a:cubicBezTo>
                        <a:pt x="36321" y="73271"/>
                        <a:pt x="2435" y="41322"/>
                        <a:pt x="15" y="659"/>
                      </a:cubicBezTo>
                      <a:lnTo>
                        <a:pt x="19378" y="5500"/>
                      </a:lnTo>
                      <a:lnTo>
                        <a:pt x="948326" y="5500"/>
                      </a:lnTo>
                      <a:lnTo>
                        <a:pt x="967689" y="659"/>
                      </a:lnTo>
                      <a:cubicBezTo>
                        <a:pt x="965269" y="41322"/>
                        <a:pt x="931867" y="73271"/>
                        <a:pt x="890720" y="73271"/>
                      </a:cubicBezTo>
                      <a:close/>
                    </a:path>
                  </a:pathLst>
                </a:custGeom>
                <a:solidFill>
                  <a:srgbClr val="4E5457"/>
                </a:solidFill>
                <a:ln w="4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050"/>
                </a:p>
              </p:txBody>
            </p:sp>
            <p:sp>
              <p:nvSpPr>
                <p:cNvPr id="27" name="任意多边形 13">
                  <a:extLst>
                    <a:ext uri="{FF2B5EF4-FFF2-40B4-BE49-F238E27FC236}">
                      <a16:creationId xmlns:a16="http://schemas.microsoft.com/office/drawing/2014/main" id="{F59FEC9B-7B99-8847-8978-BCE0B383A0AC}"/>
                    </a:ext>
                  </a:extLst>
                </p:cNvPr>
                <p:cNvSpPr/>
                <p:nvPr/>
              </p:nvSpPr>
              <p:spPr>
                <a:xfrm>
                  <a:off x="3448624" y="5472021"/>
                  <a:ext cx="967674" cy="72611"/>
                </a:xfrm>
                <a:custGeom>
                  <a:avLst/>
                  <a:gdLst>
                    <a:gd name="connsiteX0" fmla="*/ 890720 w 967674"/>
                    <a:gd name="connsiteY0" fmla="*/ 73271 h 72611"/>
                    <a:gd name="connsiteX1" fmla="*/ 77468 w 967674"/>
                    <a:gd name="connsiteY1" fmla="*/ 73271 h 72611"/>
                    <a:gd name="connsiteX2" fmla="*/ 15 w 967674"/>
                    <a:gd name="connsiteY2" fmla="*/ 659 h 72611"/>
                    <a:gd name="connsiteX3" fmla="*/ 19378 w 967674"/>
                    <a:gd name="connsiteY3" fmla="*/ 5500 h 72611"/>
                    <a:gd name="connsiteX4" fmla="*/ 948326 w 967674"/>
                    <a:gd name="connsiteY4" fmla="*/ 5500 h 72611"/>
                    <a:gd name="connsiteX5" fmla="*/ 967689 w 967674"/>
                    <a:gd name="connsiteY5" fmla="*/ 659 h 72611"/>
                    <a:gd name="connsiteX6" fmla="*/ 890720 w 967674"/>
                    <a:gd name="connsiteY6" fmla="*/ 73271 h 72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7674" h="72611">
                      <a:moveTo>
                        <a:pt x="890720" y="73271"/>
                      </a:moveTo>
                      <a:lnTo>
                        <a:pt x="77468" y="73271"/>
                      </a:lnTo>
                      <a:cubicBezTo>
                        <a:pt x="36321" y="73271"/>
                        <a:pt x="2435" y="41322"/>
                        <a:pt x="15" y="659"/>
                      </a:cubicBezTo>
                      <a:lnTo>
                        <a:pt x="19378" y="5500"/>
                      </a:lnTo>
                      <a:lnTo>
                        <a:pt x="948326" y="5500"/>
                      </a:lnTo>
                      <a:lnTo>
                        <a:pt x="967689" y="659"/>
                      </a:lnTo>
                      <a:cubicBezTo>
                        <a:pt x="965269" y="41322"/>
                        <a:pt x="931867" y="73271"/>
                        <a:pt x="890720" y="73271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4833" cap="flat">
                  <a:noFill/>
                  <a:prstDash val="solid"/>
                  <a:miter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endParaRPr lang="zh-CN" altLang="en-US" sz="1050"/>
                </a:p>
              </p:txBody>
            </p:sp>
          </p:grp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37C88D2-044E-F14B-9319-42B94D6C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19004" y="2141902"/>
              <a:ext cx="3464589" cy="2025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6280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339985DF-B44F-84CA-ADD0-FFBC4E355196}"/>
              </a:ext>
            </a:extLst>
          </p:cNvPr>
          <p:cNvSpPr/>
          <p:nvPr/>
        </p:nvSpPr>
        <p:spPr>
          <a:xfrm>
            <a:off x="1451301" y="855022"/>
            <a:ext cx="3749700" cy="41545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981DD926-8FAC-B140-9620-2686F155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85" y="224566"/>
            <a:ext cx="8137922" cy="438406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155" name="Slide Number Placeholder 154">
            <a:extLst>
              <a:ext uri="{FF2B5EF4-FFF2-40B4-BE49-F238E27FC236}">
                <a16:creationId xmlns:a16="http://schemas.microsoft.com/office/drawing/2014/main" id="{86DCD4E4-9DE2-324D-922B-1E15E6AEF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65FBFB9F-E573-17FF-3565-0ED07C68072B}"/>
              </a:ext>
            </a:extLst>
          </p:cNvPr>
          <p:cNvSpPr txBox="1"/>
          <p:nvPr/>
        </p:nvSpPr>
        <p:spPr>
          <a:xfrm>
            <a:off x="1790685" y="1201526"/>
            <a:ext cx="162969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</a:rPr>
              <a:t>Privacy-preserving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iṧ1iďè">
            <a:extLst>
              <a:ext uri="{FF2B5EF4-FFF2-40B4-BE49-F238E27FC236}">
                <a16:creationId xmlns:a16="http://schemas.microsoft.com/office/drawing/2014/main" id="{8FFFFE79-0BDE-97BA-B228-D5B55CE28E3B}"/>
              </a:ext>
            </a:extLst>
          </p:cNvPr>
          <p:cNvSpPr/>
          <p:nvPr/>
        </p:nvSpPr>
        <p:spPr bwMode="auto">
          <a:xfrm>
            <a:off x="1623742" y="1499867"/>
            <a:ext cx="1629697" cy="430887"/>
          </a:xfrm>
          <a:prstGeom prst="homePlate">
            <a:avLst/>
          </a:prstGeom>
          <a:solidFill>
            <a:schemeClr val="accent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/>
          </a:p>
        </p:txBody>
      </p:sp>
      <p:sp>
        <p:nvSpPr>
          <p:cNvPr id="4" name="文本框 7">
            <a:extLst>
              <a:ext uri="{FF2B5EF4-FFF2-40B4-BE49-F238E27FC236}">
                <a16:creationId xmlns:a16="http://schemas.microsoft.com/office/drawing/2014/main" id="{BC7CDED3-1B6C-C55B-5678-D503491BC214}"/>
              </a:ext>
            </a:extLst>
          </p:cNvPr>
          <p:cNvSpPr txBox="1"/>
          <p:nvPr/>
        </p:nvSpPr>
        <p:spPr>
          <a:xfrm>
            <a:off x="1630009" y="1499867"/>
            <a:ext cx="14900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Generate anonymous features</a:t>
            </a:r>
            <a:endParaRPr lang="zh-CN" altLang="en-US" sz="1000" dirty="0"/>
          </a:p>
        </p:txBody>
      </p:sp>
      <p:sp>
        <p:nvSpPr>
          <p:cNvPr id="6" name="文本框 7">
            <a:extLst>
              <a:ext uri="{FF2B5EF4-FFF2-40B4-BE49-F238E27FC236}">
                <a16:creationId xmlns:a16="http://schemas.microsoft.com/office/drawing/2014/main" id="{3D03E150-3353-32E0-51E7-C7446CF835C0}"/>
              </a:ext>
            </a:extLst>
          </p:cNvPr>
          <p:cNvSpPr txBox="1"/>
          <p:nvPr/>
        </p:nvSpPr>
        <p:spPr>
          <a:xfrm>
            <a:off x="95312" y="2516802"/>
            <a:ext cx="1034496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User Registration</a:t>
            </a:r>
            <a:endParaRPr lang="zh-CN" altLang="en-US" sz="1050" dirty="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9B7E7772-0741-CFC4-93CE-3E1EF390AB62}"/>
              </a:ext>
            </a:extLst>
          </p:cNvPr>
          <p:cNvSpPr txBox="1"/>
          <p:nvPr/>
        </p:nvSpPr>
        <p:spPr>
          <a:xfrm>
            <a:off x="233405" y="3418488"/>
            <a:ext cx="75831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External Data</a:t>
            </a:r>
            <a:endParaRPr lang="zh-CN" altLang="en-US" sz="1050" dirty="0"/>
          </a:p>
        </p:txBody>
      </p:sp>
      <p:sp>
        <p:nvSpPr>
          <p:cNvPr id="11" name="左箭头 10">
            <a:extLst>
              <a:ext uri="{FF2B5EF4-FFF2-40B4-BE49-F238E27FC236}">
                <a16:creationId xmlns:a16="http://schemas.microsoft.com/office/drawing/2014/main" id="{1B30F828-B543-F951-32F9-3A537D8562C9}"/>
              </a:ext>
            </a:extLst>
          </p:cNvPr>
          <p:cNvSpPr/>
          <p:nvPr/>
        </p:nvSpPr>
        <p:spPr>
          <a:xfrm rot="7081021">
            <a:off x="543654" y="2272997"/>
            <a:ext cx="199390" cy="2756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D36E73E-A1B4-0195-1650-952A93ADE88D}"/>
              </a:ext>
            </a:extLst>
          </p:cNvPr>
          <p:cNvGrpSpPr/>
          <p:nvPr/>
        </p:nvGrpSpPr>
        <p:grpSpPr>
          <a:xfrm>
            <a:off x="467898" y="3126582"/>
            <a:ext cx="289324" cy="298485"/>
            <a:chOff x="185519" y="3037412"/>
            <a:chExt cx="289324" cy="298485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4E28BD29-888E-BD34-2124-6C77186CCBA3}"/>
                </a:ext>
              </a:extLst>
            </p:cNvPr>
            <p:cNvSpPr/>
            <p:nvPr/>
          </p:nvSpPr>
          <p:spPr>
            <a:xfrm>
              <a:off x="185519" y="3037412"/>
              <a:ext cx="289324" cy="783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6C3907C8-FBD9-7B2C-373C-2DA310DC46B7}"/>
                </a:ext>
              </a:extLst>
            </p:cNvPr>
            <p:cNvSpPr/>
            <p:nvPr/>
          </p:nvSpPr>
          <p:spPr>
            <a:xfrm>
              <a:off x="185519" y="3145020"/>
              <a:ext cx="289324" cy="783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FA13B4C3-6411-334E-9C7B-5234066926C2}"/>
                </a:ext>
              </a:extLst>
            </p:cNvPr>
            <p:cNvSpPr/>
            <p:nvPr/>
          </p:nvSpPr>
          <p:spPr>
            <a:xfrm>
              <a:off x="185519" y="3257576"/>
              <a:ext cx="289324" cy="783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文本框 7">
            <a:extLst>
              <a:ext uri="{FF2B5EF4-FFF2-40B4-BE49-F238E27FC236}">
                <a16:creationId xmlns:a16="http://schemas.microsoft.com/office/drawing/2014/main" id="{D5B27C27-2DC3-28E6-1BF1-1CC9D5337FF7}"/>
              </a:ext>
            </a:extLst>
          </p:cNvPr>
          <p:cNvSpPr txBox="1"/>
          <p:nvPr/>
        </p:nvSpPr>
        <p:spPr>
          <a:xfrm>
            <a:off x="2664264" y="855022"/>
            <a:ext cx="162969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Data analysis terminal</a:t>
            </a:r>
            <a:endParaRPr lang="zh-CN" altLang="en-US" sz="1050" b="1" dirty="0"/>
          </a:p>
        </p:txBody>
      </p:sp>
      <p:sp>
        <p:nvSpPr>
          <p:cNvPr id="18" name="文本框 7">
            <a:extLst>
              <a:ext uri="{FF2B5EF4-FFF2-40B4-BE49-F238E27FC236}">
                <a16:creationId xmlns:a16="http://schemas.microsoft.com/office/drawing/2014/main" id="{E79D1C53-EB4E-0F13-866F-F402A909E4F6}"/>
              </a:ext>
            </a:extLst>
          </p:cNvPr>
          <p:cNvSpPr txBox="1"/>
          <p:nvPr/>
        </p:nvSpPr>
        <p:spPr>
          <a:xfrm>
            <a:off x="1833415" y="3007330"/>
            <a:ext cx="162969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</a:rPr>
              <a:t>Data</a:t>
            </a: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</a:rPr>
              <a:t>Pre-process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文本框 7">
            <a:extLst>
              <a:ext uri="{FF2B5EF4-FFF2-40B4-BE49-F238E27FC236}">
                <a16:creationId xmlns:a16="http://schemas.microsoft.com/office/drawing/2014/main" id="{61749BD9-6F58-A788-5688-24F0EFB59CD8}"/>
              </a:ext>
            </a:extLst>
          </p:cNvPr>
          <p:cNvSpPr txBox="1"/>
          <p:nvPr/>
        </p:nvSpPr>
        <p:spPr>
          <a:xfrm>
            <a:off x="3489081" y="1197263"/>
            <a:ext cx="143808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</a:rPr>
              <a:t>Feature</a:t>
            </a: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</a:rPr>
              <a:t>Engineering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iṧ1iďè">
            <a:extLst>
              <a:ext uri="{FF2B5EF4-FFF2-40B4-BE49-F238E27FC236}">
                <a16:creationId xmlns:a16="http://schemas.microsoft.com/office/drawing/2014/main" id="{925FB9EA-13E1-9D90-4AAE-D1D507ADA39E}"/>
              </a:ext>
            </a:extLst>
          </p:cNvPr>
          <p:cNvSpPr/>
          <p:nvPr/>
        </p:nvSpPr>
        <p:spPr bwMode="auto">
          <a:xfrm>
            <a:off x="1676545" y="3335390"/>
            <a:ext cx="1629697" cy="453307"/>
          </a:xfrm>
          <a:prstGeom prst="homePlate">
            <a:avLst/>
          </a:prstGeom>
          <a:solidFill>
            <a:schemeClr val="accent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/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308C371A-ABAC-99B4-F30E-E071184DA994}"/>
              </a:ext>
            </a:extLst>
          </p:cNvPr>
          <p:cNvSpPr txBox="1"/>
          <p:nvPr/>
        </p:nvSpPr>
        <p:spPr>
          <a:xfrm>
            <a:off x="1652152" y="3356032"/>
            <a:ext cx="14900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Data</a:t>
            </a:r>
            <a:r>
              <a:rPr lang="zh-CN" altLang="en-US" sz="1000" dirty="0"/>
              <a:t> </a:t>
            </a:r>
            <a:r>
              <a:rPr lang="en-US" altLang="zh-CN" sz="1000" dirty="0"/>
              <a:t>cleaning</a:t>
            </a:r>
            <a:r>
              <a:rPr lang="zh-CN" altLang="en-US" sz="1000" dirty="0"/>
              <a:t> </a:t>
            </a:r>
            <a:r>
              <a:rPr lang="en-US" altLang="zh-CN" sz="1000" dirty="0"/>
              <a:t>and</a:t>
            </a:r>
            <a:r>
              <a:rPr lang="zh-CN" altLang="en-US" sz="1000" dirty="0"/>
              <a:t> </a:t>
            </a:r>
            <a:r>
              <a:rPr lang="en-US" altLang="zh-CN" sz="1000" dirty="0"/>
              <a:t>outliers handling</a:t>
            </a:r>
            <a:r>
              <a:rPr lang="zh-CN" altLang="en-US" sz="1000" dirty="0"/>
              <a:t> </a:t>
            </a:r>
            <a:endParaRPr lang="en-US" altLang="zh-CN" sz="1000" dirty="0"/>
          </a:p>
        </p:txBody>
      </p:sp>
      <p:sp>
        <p:nvSpPr>
          <p:cNvPr id="22" name="iṧ1iďè">
            <a:extLst>
              <a:ext uri="{FF2B5EF4-FFF2-40B4-BE49-F238E27FC236}">
                <a16:creationId xmlns:a16="http://schemas.microsoft.com/office/drawing/2014/main" id="{D08C2D1D-49FC-BE3E-64B6-4B25AD773391}"/>
              </a:ext>
            </a:extLst>
          </p:cNvPr>
          <p:cNvSpPr/>
          <p:nvPr/>
        </p:nvSpPr>
        <p:spPr bwMode="auto">
          <a:xfrm>
            <a:off x="1676545" y="3840150"/>
            <a:ext cx="1629697" cy="430887"/>
          </a:xfrm>
          <a:prstGeom prst="homePlate">
            <a:avLst/>
          </a:prstGeom>
          <a:solidFill>
            <a:schemeClr val="accent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/>
          </a:p>
        </p:txBody>
      </p:sp>
      <p:sp>
        <p:nvSpPr>
          <p:cNvPr id="23" name="文本框 7">
            <a:extLst>
              <a:ext uri="{FF2B5EF4-FFF2-40B4-BE49-F238E27FC236}">
                <a16:creationId xmlns:a16="http://schemas.microsoft.com/office/drawing/2014/main" id="{49CFFA07-E361-4F53-1DC3-75AAED4A4291}"/>
              </a:ext>
            </a:extLst>
          </p:cNvPr>
          <p:cNvSpPr txBox="1"/>
          <p:nvPr/>
        </p:nvSpPr>
        <p:spPr>
          <a:xfrm>
            <a:off x="1682812" y="3840150"/>
            <a:ext cx="14900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Missing value imputation</a:t>
            </a:r>
          </a:p>
        </p:txBody>
      </p:sp>
      <p:sp>
        <p:nvSpPr>
          <p:cNvPr id="24" name="iṧ1iďè">
            <a:extLst>
              <a:ext uri="{FF2B5EF4-FFF2-40B4-BE49-F238E27FC236}">
                <a16:creationId xmlns:a16="http://schemas.microsoft.com/office/drawing/2014/main" id="{D63CA87B-C341-9792-D479-5C00AE65DEC2}"/>
              </a:ext>
            </a:extLst>
          </p:cNvPr>
          <p:cNvSpPr/>
          <p:nvPr/>
        </p:nvSpPr>
        <p:spPr bwMode="auto">
          <a:xfrm>
            <a:off x="1676545" y="4322490"/>
            <a:ext cx="1629697" cy="430887"/>
          </a:xfrm>
          <a:prstGeom prst="homePlate">
            <a:avLst/>
          </a:prstGeom>
          <a:solidFill>
            <a:schemeClr val="accent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/>
          </a:p>
        </p:txBody>
      </p:sp>
      <p:sp>
        <p:nvSpPr>
          <p:cNvPr id="25" name="文本框 7">
            <a:extLst>
              <a:ext uri="{FF2B5EF4-FFF2-40B4-BE49-F238E27FC236}">
                <a16:creationId xmlns:a16="http://schemas.microsoft.com/office/drawing/2014/main" id="{1EC25431-6E2B-05DA-ECE8-4B984EF572DC}"/>
              </a:ext>
            </a:extLst>
          </p:cNvPr>
          <p:cNvSpPr txBox="1"/>
          <p:nvPr/>
        </p:nvSpPr>
        <p:spPr>
          <a:xfrm>
            <a:off x="1682812" y="4393020"/>
            <a:ext cx="14900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Data </a:t>
            </a:r>
            <a:r>
              <a:rPr lang="en-US" altLang="zh-CN" sz="1000" dirty="0" err="1"/>
              <a:t>normalisation</a:t>
            </a:r>
            <a:endParaRPr lang="en-US" altLang="zh-CN" sz="1000" dirty="0"/>
          </a:p>
        </p:txBody>
      </p:sp>
      <p:sp>
        <p:nvSpPr>
          <p:cNvPr id="28" name="文本框 7">
            <a:extLst>
              <a:ext uri="{FF2B5EF4-FFF2-40B4-BE49-F238E27FC236}">
                <a16:creationId xmlns:a16="http://schemas.microsoft.com/office/drawing/2014/main" id="{DCF25B90-90EB-8FF9-9814-6A72401DBA02}"/>
              </a:ext>
            </a:extLst>
          </p:cNvPr>
          <p:cNvSpPr txBox="1"/>
          <p:nvPr/>
        </p:nvSpPr>
        <p:spPr>
          <a:xfrm>
            <a:off x="1914178" y="2006134"/>
            <a:ext cx="162969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</a:rPr>
              <a:t>Data</a:t>
            </a: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</a:rPr>
              <a:t>Insights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iṧ1iďè">
            <a:extLst>
              <a:ext uri="{FF2B5EF4-FFF2-40B4-BE49-F238E27FC236}">
                <a16:creationId xmlns:a16="http://schemas.microsoft.com/office/drawing/2014/main" id="{DC62828E-4FFE-A2AE-4940-EBF8E1D09BA1}"/>
              </a:ext>
            </a:extLst>
          </p:cNvPr>
          <p:cNvSpPr/>
          <p:nvPr/>
        </p:nvSpPr>
        <p:spPr bwMode="auto">
          <a:xfrm>
            <a:off x="1645884" y="2322848"/>
            <a:ext cx="1629697" cy="555523"/>
          </a:xfrm>
          <a:prstGeom prst="homePlate">
            <a:avLst/>
          </a:prstGeom>
          <a:solidFill>
            <a:schemeClr val="accent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/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F072072E-D5CD-6FB7-EB8B-D6FB9E780C32}"/>
              </a:ext>
            </a:extLst>
          </p:cNvPr>
          <p:cNvSpPr txBox="1"/>
          <p:nvPr/>
        </p:nvSpPr>
        <p:spPr>
          <a:xfrm>
            <a:off x="1502729" y="2377638"/>
            <a:ext cx="18590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Statistical </a:t>
            </a:r>
          </a:p>
          <a:p>
            <a:pPr algn="ctr"/>
            <a:r>
              <a:rPr lang="en-US" altLang="zh-CN" sz="1000" dirty="0" err="1"/>
              <a:t>characterisation</a:t>
            </a:r>
            <a:r>
              <a:rPr lang="zh-CN" altLang="en-US" sz="1000" dirty="0"/>
              <a:t> </a:t>
            </a:r>
            <a:r>
              <a:rPr lang="en-US" altLang="zh-CN" sz="1000" dirty="0"/>
              <a:t>analysis</a:t>
            </a:r>
          </a:p>
        </p:txBody>
      </p:sp>
      <p:sp>
        <p:nvSpPr>
          <p:cNvPr id="31" name="iṧ1iďè">
            <a:extLst>
              <a:ext uri="{FF2B5EF4-FFF2-40B4-BE49-F238E27FC236}">
                <a16:creationId xmlns:a16="http://schemas.microsoft.com/office/drawing/2014/main" id="{74A842DD-E439-36AA-B971-D6B3628851B5}"/>
              </a:ext>
            </a:extLst>
          </p:cNvPr>
          <p:cNvSpPr/>
          <p:nvPr/>
        </p:nvSpPr>
        <p:spPr bwMode="auto">
          <a:xfrm>
            <a:off x="3441434" y="1673383"/>
            <a:ext cx="1629697" cy="430887"/>
          </a:xfrm>
          <a:prstGeom prst="homePlate">
            <a:avLst/>
          </a:prstGeom>
          <a:solidFill>
            <a:schemeClr val="accent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/>
          </a:p>
        </p:txBody>
      </p:sp>
      <p:sp>
        <p:nvSpPr>
          <p:cNvPr id="32" name="文本框 7">
            <a:extLst>
              <a:ext uri="{FF2B5EF4-FFF2-40B4-BE49-F238E27FC236}">
                <a16:creationId xmlns:a16="http://schemas.microsoft.com/office/drawing/2014/main" id="{DEE24767-484E-A9DD-645E-263B06797814}"/>
              </a:ext>
            </a:extLst>
          </p:cNvPr>
          <p:cNvSpPr txBox="1"/>
          <p:nvPr/>
        </p:nvSpPr>
        <p:spPr>
          <a:xfrm>
            <a:off x="3447701" y="1673383"/>
            <a:ext cx="14900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Feature correlation analysis</a:t>
            </a:r>
            <a:endParaRPr lang="zh-CN" altLang="en-US" sz="1000" dirty="0"/>
          </a:p>
        </p:txBody>
      </p:sp>
      <p:sp>
        <p:nvSpPr>
          <p:cNvPr id="36" name="iṧ1iďè">
            <a:extLst>
              <a:ext uri="{FF2B5EF4-FFF2-40B4-BE49-F238E27FC236}">
                <a16:creationId xmlns:a16="http://schemas.microsoft.com/office/drawing/2014/main" id="{FA597466-B023-68F3-27E6-81933B053594}"/>
              </a:ext>
            </a:extLst>
          </p:cNvPr>
          <p:cNvSpPr/>
          <p:nvPr/>
        </p:nvSpPr>
        <p:spPr bwMode="auto">
          <a:xfrm>
            <a:off x="3435167" y="2223837"/>
            <a:ext cx="1629697" cy="430887"/>
          </a:xfrm>
          <a:prstGeom prst="homePlate">
            <a:avLst/>
          </a:prstGeom>
          <a:solidFill>
            <a:schemeClr val="accent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/>
          </a:p>
        </p:txBody>
      </p:sp>
      <p:sp>
        <p:nvSpPr>
          <p:cNvPr id="37" name="文本框 7">
            <a:extLst>
              <a:ext uri="{FF2B5EF4-FFF2-40B4-BE49-F238E27FC236}">
                <a16:creationId xmlns:a16="http://schemas.microsoft.com/office/drawing/2014/main" id="{54B19C83-F892-54B4-DBFC-66503B536EB9}"/>
              </a:ext>
            </a:extLst>
          </p:cNvPr>
          <p:cNvSpPr txBox="1"/>
          <p:nvPr/>
        </p:nvSpPr>
        <p:spPr>
          <a:xfrm>
            <a:off x="3441434" y="2223837"/>
            <a:ext cx="14900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Feature importance analysis</a:t>
            </a:r>
            <a:endParaRPr lang="zh-CN" altLang="en-US" sz="1000" dirty="0"/>
          </a:p>
        </p:txBody>
      </p:sp>
      <p:sp>
        <p:nvSpPr>
          <p:cNvPr id="38" name="iṧ1iďè">
            <a:extLst>
              <a:ext uri="{FF2B5EF4-FFF2-40B4-BE49-F238E27FC236}">
                <a16:creationId xmlns:a16="http://schemas.microsoft.com/office/drawing/2014/main" id="{F88162F9-2636-3CA5-E4D6-1CEBBE1C344A}"/>
              </a:ext>
            </a:extLst>
          </p:cNvPr>
          <p:cNvSpPr/>
          <p:nvPr/>
        </p:nvSpPr>
        <p:spPr bwMode="auto">
          <a:xfrm>
            <a:off x="3438140" y="2812073"/>
            <a:ext cx="1629697" cy="430887"/>
          </a:xfrm>
          <a:prstGeom prst="homePlate">
            <a:avLst/>
          </a:prstGeom>
          <a:solidFill>
            <a:schemeClr val="accent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/>
          </a:p>
        </p:txBody>
      </p:sp>
      <p:sp>
        <p:nvSpPr>
          <p:cNvPr id="39" name="文本框 7">
            <a:extLst>
              <a:ext uri="{FF2B5EF4-FFF2-40B4-BE49-F238E27FC236}">
                <a16:creationId xmlns:a16="http://schemas.microsoft.com/office/drawing/2014/main" id="{539E57CF-BE24-C9AF-2DBC-5ED2F412E541}"/>
              </a:ext>
            </a:extLst>
          </p:cNvPr>
          <p:cNvSpPr txBox="1"/>
          <p:nvPr/>
        </p:nvSpPr>
        <p:spPr>
          <a:xfrm>
            <a:off x="3444407" y="2812073"/>
            <a:ext cx="14900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Feature stability analysis</a:t>
            </a:r>
            <a:endParaRPr lang="zh-CN" altLang="en-US" sz="1000" dirty="0"/>
          </a:p>
        </p:txBody>
      </p:sp>
      <p:sp>
        <p:nvSpPr>
          <p:cNvPr id="48" name="iṧ1iďè">
            <a:extLst>
              <a:ext uri="{FF2B5EF4-FFF2-40B4-BE49-F238E27FC236}">
                <a16:creationId xmlns:a16="http://schemas.microsoft.com/office/drawing/2014/main" id="{FBECF6D2-096E-F8D9-5ABB-AAE61C0C73CF}"/>
              </a:ext>
            </a:extLst>
          </p:cNvPr>
          <p:cNvSpPr/>
          <p:nvPr/>
        </p:nvSpPr>
        <p:spPr bwMode="auto">
          <a:xfrm>
            <a:off x="3438140" y="3399290"/>
            <a:ext cx="1629697" cy="430887"/>
          </a:xfrm>
          <a:prstGeom prst="homePlate">
            <a:avLst/>
          </a:prstGeom>
          <a:solidFill>
            <a:schemeClr val="accent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/>
          </a:p>
        </p:txBody>
      </p:sp>
      <p:sp>
        <p:nvSpPr>
          <p:cNvPr id="50" name="文本框 7">
            <a:extLst>
              <a:ext uri="{FF2B5EF4-FFF2-40B4-BE49-F238E27FC236}">
                <a16:creationId xmlns:a16="http://schemas.microsoft.com/office/drawing/2014/main" id="{9263D3E8-AE50-BABD-28CB-5255897AC528}"/>
              </a:ext>
            </a:extLst>
          </p:cNvPr>
          <p:cNvSpPr txBox="1"/>
          <p:nvPr/>
        </p:nvSpPr>
        <p:spPr>
          <a:xfrm>
            <a:off x="3444407" y="3480958"/>
            <a:ext cx="14900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Feature derivation</a:t>
            </a:r>
            <a:endParaRPr lang="zh-CN" altLang="en-US" sz="1000" dirty="0"/>
          </a:p>
        </p:txBody>
      </p:sp>
      <p:sp>
        <p:nvSpPr>
          <p:cNvPr id="51" name="iṧ1iďè">
            <a:extLst>
              <a:ext uri="{FF2B5EF4-FFF2-40B4-BE49-F238E27FC236}">
                <a16:creationId xmlns:a16="http://schemas.microsoft.com/office/drawing/2014/main" id="{14F2F53D-5801-7D0A-C176-0E8EEB9EFD87}"/>
              </a:ext>
            </a:extLst>
          </p:cNvPr>
          <p:cNvSpPr/>
          <p:nvPr/>
        </p:nvSpPr>
        <p:spPr bwMode="auto">
          <a:xfrm>
            <a:off x="3444407" y="3986507"/>
            <a:ext cx="1629697" cy="430887"/>
          </a:xfrm>
          <a:prstGeom prst="homePlate">
            <a:avLst/>
          </a:prstGeom>
          <a:solidFill>
            <a:schemeClr val="accent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/>
          </a:p>
        </p:txBody>
      </p:sp>
      <p:sp>
        <p:nvSpPr>
          <p:cNvPr id="53" name="文本框 7">
            <a:extLst>
              <a:ext uri="{FF2B5EF4-FFF2-40B4-BE49-F238E27FC236}">
                <a16:creationId xmlns:a16="http://schemas.microsoft.com/office/drawing/2014/main" id="{F0AD38E1-4D35-389F-06D4-4D95201B5902}"/>
              </a:ext>
            </a:extLst>
          </p:cNvPr>
          <p:cNvSpPr txBox="1"/>
          <p:nvPr/>
        </p:nvSpPr>
        <p:spPr>
          <a:xfrm>
            <a:off x="3486552" y="4055593"/>
            <a:ext cx="14900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Invalid feature filtering</a:t>
            </a:r>
            <a:endParaRPr lang="zh-CN" altLang="en-US" sz="1000" dirty="0"/>
          </a:p>
        </p:txBody>
      </p:sp>
      <p:sp>
        <p:nvSpPr>
          <p:cNvPr id="56" name="左箭头 55">
            <a:extLst>
              <a:ext uri="{FF2B5EF4-FFF2-40B4-BE49-F238E27FC236}">
                <a16:creationId xmlns:a16="http://schemas.microsoft.com/office/drawing/2014/main" id="{A6FC7715-E274-276D-9DBB-623DBF7479C8}"/>
              </a:ext>
            </a:extLst>
          </p:cNvPr>
          <p:cNvSpPr/>
          <p:nvPr/>
        </p:nvSpPr>
        <p:spPr>
          <a:xfrm rot="10800000">
            <a:off x="1050473" y="2832936"/>
            <a:ext cx="196749" cy="479575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D34FF2A-6D03-DDB9-872A-05F53180C4C5}"/>
              </a:ext>
            </a:extLst>
          </p:cNvPr>
          <p:cNvSpPr/>
          <p:nvPr/>
        </p:nvSpPr>
        <p:spPr>
          <a:xfrm>
            <a:off x="5290108" y="849393"/>
            <a:ext cx="1948673" cy="41545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5" name="文本框 7">
            <a:extLst>
              <a:ext uri="{FF2B5EF4-FFF2-40B4-BE49-F238E27FC236}">
                <a16:creationId xmlns:a16="http://schemas.microsoft.com/office/drawing/2014/main" id="{7A1E8937-C4C2-D885-E35B-C88CF4A71EE8}"/>
              </a:ext>
            </a:extLst>
          </p:cNvPr>
          <p:cNvSpPr txBox="1"/>
          <p:nvPr/>
        </p:nvSpPr>
        <p:spPr>
          <a:xfrm>
            <a:off x="5506924" y="855022"/>
            <a:ext cx="162969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/>
              <a:t>Modeling terminal</a:t>
            </a:r>
            <a:endParaRPr lang="zh-CN" altLang="en-US" sz="1050" b="1" dirty="0"/>
          </a:p>
        </p:txBody>
      </p:sp>
      <p:sp>
        <p:nvSpPr>
          <p:cNvPr id="86" name="文本框 7">
            <a:extLst>
              <a:ext uri="{FF2B5EF4-FFF2-40B4-BE49-F238E27FC236}">
                <a16:creationId xmlns:a16="http://schemas.microsoft.com/office/drawing/2014/main" id="{EFA073C5-04FF-820D-00AB-5F29134F8537}"/>
              </a:ext>
            </a:extLst>
          </p:cNvPr>
          <p:cNvSpPr txBox="1"/>
          <p:nvPr/>
        </p:nvSpPr>
        <p:spPr>
          <a:xfrm>
            <a:off x="5458162" y="1219203"/>
            <a:ext cx="172516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</a:rPr>
              <a:t>train</a:t>
            </a: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</a:rPr>
              <a:t>Analysis</a:t>
            </a:r>
            <a:endParaRPr lang="zh-CN" alt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283775D-6E06-B71A-3C75-E409488176D0}"/>
              </a:ext>
            </a:extLst>
          </p:cNvPr>
          <p:cNvSpPr/>
          <p:nvPr/>
        </p:nvSpPr>
        <p:spPr>
          <a:xfrm>
            <a:off x="5464870" y="1515338"/>
            <a:ext cx="1476563" cy="299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文本框 7">
            <a:extLst>
              <a:ext uri="{FF2B5EF4-FFF2-40B4-BE49-F238E27FC236}">
                <a16:creationId xmlns:a16="http://schemas.microsoft.com/office/drawing/2014/main" id="{94D62CF9-1093-DE5F-C51B-8D551F7B3587}"/>
              </a:ext>
            </a:extLst>
          </p:cNvPr>
          <p:cNvSpPr txBox="1"/>
          <p:nvPr/>
        </p:nvSpPr>
        <p:spPr>
          <a:xfrm>
            <a:off x="5484805" y="1515337"/>
            <a:ext cx="14900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Model selection</a:t>
            </a:r>
            <a:endParaRPr lang="zh-CN" altLang="en-US" sz="10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8DD7AC0-A549-5CEE-EC50-4B204F330AF6}"/>
              </a:ext>
            </a:extLst>
          </p:cNvPr>
          <p:cNvSpPr/>
          <p:nvPr/>
        </p:nvSpPr>
        <p:spPr>
          <a:xfrm>
            <a:off x="5483411" y="1889637"/>
            <a:ext cx="1476563" cy="299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文本框 7">
            <a:extLst>
              <a:ext uri="{FF2B5EF4-FFF2-40B4-BE49-F238E27FC236}">
                <a16:creationId xmlns:a16="http://schemas.microsoft.com/office/drawing/2014/main" id="{4E5FB7FA-1B44-DFF9-519B-DC3E63929326}"/>
              </a:ext>
            </a:extLst>
          </p:cNvPr>
          <p:cNvSpPr txBox="1"/>
          <p:nvPr/>
        </p:nvSpPr>
        <p:spPr>
          <a:xfrm>
            <a:off x="5503346" y="1889636"/>
            <a:ext cx="14900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Model ensemble</a:t>
            </a:r>
            <a:endParaRPr lang="zh-CN" altLang="en-US" sz="1000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471C3E7-712A-9066-4349-86C4B322354B}"/>
              </a:ext>
            </a:extLst>
          </p:cNvPr>
          <p:cNvSpPr/>
          <p:nvPr/>
        </p:nvSpPr>
        <p:spPr>
          <a:xfrm>
            <a:off x="5483411" y="2280565"/>
            <a:ext cx="1476563" cy="299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文本框 7">
            <a:extLst>
              <a:ext uri="{FF2B5EF4-FFF2-40B4-BE49-F238E27FC236}">
                <a16:creationId xmlns:a16="http://schemas.microsoft.com/office/drawing/2014/main" id="{A4F72263-0E5D-D3C3-9706-DDFD04F84892}"/>
              </a:ext>
            </a:extLst>
          </p:cNvPr>
          <p:cNvSpPr txBox="1"/>
          <p:nvPr/>
        </p:nvSpPr>
        <p:spPr>
          <a:xfrm>
            <a:off x="5503346" y="2280564"/>
            <a:ext cx="14900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Model training</a:t>
            </a:r>
            <a:endParaRPr lang="zh-CN" altLang="en-US" sz="1000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131855D1-3D5A-7CE8-D028-45015E8F2105}"/>
              </a:ext>
            </a:extLst>
          </p:cNvPr>
          <p:cNvSpPr/>
          <p:nvPr/>
        </p:nvSpPr>
        <p:spPr>
          <a:xfrm>
            <a:off x="5486977" y="2670195"/>
            <a:ext cx="1476563" cy="299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7">
            <a:extLst>
              <a:ext uri="{FF2B5EF4-FFF2-40B4-BE49-F238E27FC236}">
                <a16:creationId xmlns:a16="http://schemas.microsoft.com/office/drawing/2014/main" id="{7A2BC0BC-97BA-F470-62BF-62F74736FCA4}"/>
              </a:ext>
            </a:extLst>
          </p:cNvPr>
          <p:cNvSpPr txBox="1"/>
          <p:nvPr/>
        </p:nvSpPr>
        <p:spPr>
          <a:xfrm>
            <a:off x="5506912" y="2670194"/>
            <a:ext cx="14900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Structure display</a:t>
            </a:r>
            <a:endParaRPr lang="zh-CN" altLang="en-US" sz="1000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931ACD16-E515-BC87-06E8-A243B1EA6164}"/>
              </a:ext>
            </a:extLst>
          </p:cNvPr>
          <p:cNvSpPr/>
          <p:nvPr/>
        </p:nvSpPr>
        <p:spPr>
          <a:xfrm>
            <a:off x="5482061" y="3049821"/>
            <a:ext cx="1476563" cy="4466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文本框 7">
            <a:extLst>
              <a:ext uri="{FF2B5EF4-FFF2-40B4-BE49-F238E27FC236}">
                <a16:creationId xmlns:a16="http://schemas.microsoft.com/office/drawing/2014/main" id="{5924633F-B7CF-B612-BAC7-A966E37DA5A0}"/>
              </a:ext>
            </a:extLst>
          </p:cNvPr>
          <p:cNvSpPr txBox="1"/>
          <p:nvPr/>
        </p:nvSpPr>
        <p:spPr>
          <a:xfrm>
            <a:off x="5553804" y="3058851"/>
            <a:ext cx="13303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Historical model retrospect</a:t>
            </a:r>
            <a:endParaRPr lang="zh-CN" altLang="en-US" sz="1000" dirty="0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BE8F7A05-59EC-F2AB-12E2-42E57A043D9A}"/>
              </a:ext>
            </a:extLst>
          </p:cNvPr>
          <p:cNvSpPr/>
          <p:nvPr/>
        </p:nvSpPr>
        <p:spPr>
          <a:xfrm>
            <a:off x="5500602" y="3589602"/>
            <a:ext cx="1476563" cy="266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文本框 7">
            <a:extLst>
              <a:ext uri="{FF2B5EF4-FFF2-40B4-BE49-F238E27FC236}">
                <a16:creationId xmlns:a16="http://schemas.microsoft.com/office/drawing/2014/main" id="{AA4A3806-4435-C552-6819-6610839614D7}"/>
              </a:ext>
            </a:extLst>
          </p:cNvPr>
          <p:cNvSpPr txBox="1"/>
          <p:nvPr/>
        </p:nvSpPr>
        <p:spPr>
          <a:xfrm>
            <a:off x="5503346" y="3599604"/>
            <a:ext cx="14900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Model testing</a:t>
            </a:r>
            <a:endParaRPr lang="zh-CN" altLang="en-US" sz="1000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33A4B81F-0A90-48C6-E59C-CDF4AE4BC551}"/>
              </a:ext>
            </a:extLst>
          </p:cNvPr>
          <p:cNvSpPr/>
          <p:nvPr/>
        </p:nvSpPr>
        <p:spPr>
          <a:xfrm>
            <a:off x="5479317" y="3969246"/>
            <a:ext cx="1476563" cy="2993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文本框 7">
            <a:extLst>
              <a:ext uri="{FF2B5EF4-FFF2-40B4-BE49-F238E27FC236}">
                <a16:creationId xmlns:a16="http://schemas.microsoft.com/office/drawing/2014/main" id="{2B394030-BCAF-260B-2A47-BB46F37E1AE4}"/>
              </a:ext>
            </a:extLst>
          </p:cNvPr>
          <p:cNvSpPr txBox="1"/>
          <p:nvPr/>
        </p:nvSpPr>
        <p:spPr>
          <a:xfrm>
            <a:off x="5464870" y="3970107"/>
            <a:ext cx="14900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Interpretation of results</a:t>
            </a:r>
            <a:endParaRPr lang="zh-CN" altLang="en-US" sz="1000" dirty="0"/>
          </a:p>
        </p:txBody>
      </p:sp>
      <p:sp>
        <p:nvSpPr>
          <p:cNvPr id="157" name="左箭头 156">
            <a:extLst>
              <a:ext uri="{FF2B5EF4-FFF2-40B4-BE49-F238E27FC236}">
                <a16:creationId xmlns:a16="http://schemas.microsoft.com/office/drawing/2014/main" id="{C890C397-6031-83AF-2D6A-E40F0FDE3A0E}"/>
              </a:ext>
            </a:extLst>
          </p:cNvPr>
          <p:cNvSpPr/>
          <p:nvPr/>
        </p:nvSpPr>
        <p:spPr>
          <a:xfrm rot="10800000">
            <a:off x="7399264" y="2676545"/>
            <a:ext cx="196749" cy="479575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8" name="Group 80">
            <a:extLst>
              <a:ext uri="{FF2B5EF4-FFF2-40B4-BE49-F238E27FC236}">
                <a16:creationId xmlns:a16="http://schemas.microsoft.com/office/drawing/2014/main" id="{FD797D73-EF8A-D4F9-6FA4-91B116801610}"/>
              </a:ext>
            </a:extLst>
          </p:cNvPr>
          <p:cNvGrpSpPr/>
          <p:nvPr/>
        </p:nvGrpSpPr>
        <p:grpSpPr>
          <a:xfrm flipH="1">
            <a:off x="7663732" y="1197263"/>
            <a:ext cx="1093003" cy="2751798"/>
            <a:chOff x="4183173" y="1673937"/>
            <a:chExt cx="2470773" cy="3807727"/>
          </a:xfrm>
        </p:grpSpPr>
        <p:grpSp>
          <p:nvGrpSpPr>
            <p:cNvPr id="159" name="Group 68">
              <a:extLst>
                <a:ext uri="{FF2B5EF4-FFF2-40B4-BE49-F238E27FC236}">
                  <a16:creationId xmlns:a16="http://schemas.microsoft.com/office/drawing/2014/main" id="{2F9C7F91-6045-9F85-C7AC-D53FE45D03F2}"/>
                </a:ext>
              </a:extLst>
            </p:cNvPr>
            <p:cNvGrpSpPr/>
            <p:nvPr/>
          </p:nvGrpSpPr>
          <p:grpSpPr>
            <a:xfrm>
              <a:off x="4183173" y="1673937"/>
              <a:ext cx="2470770" cy="3144185"/>
              <a:chOff x="669925" y="160682"/>
              <a:chExt cx="4471358" cy="4650155"/>
            </a:xfrm>
          </p:grpSpPr>
          <p:grpSp>
            <p:nvGrpSpPr>
              <p:cNvPr id="161" name="ïṣḻïḍé">
                <a:extLst>
                  <a:ext uri="{FF2B5EF4-FFF2-40B4-BE49-F238E27FC236}">
                    <a16:creationId xmlns:a16="http://schemas.microsoft.com/office/drawing/2014/main" id="{87B6D45E-6791-73C3-6883-B3227B6B0392}"/>
                  </a:ext>
                </a:extLst>
              </p:cNvPr>
              <p:cNvGrpSpPr/>
              <p:nvPr/>
            </p:nvGrpSpPr>
            <p:grpSpPr>
              <a:xfrm>
                <a:off x="669925" y="160682"/>
                <a:ext cx="4445238" cy="1984577"/>
                <a:chOff x="669925" y="265457"/>
                <a:chExt cx="4445238" cy="1984577"/>
              </a:xfrm>
            </p:grpSpPr>
            <p:sp>
              <p:nvSpPr>
                <p:cNvPr id="169" name="íṥḷíḋé">
                  <a:extLst>
                    <a:ext uri="{FF2B5EF4-FFF2-40B4-BE49-F238E27FC236}">
                      <a16:creationId xmlns:a16="http://schemas.microsoft.com/office/drawing/2014/main" id="{D5AF612B-A457-BB90-5093-1B4FD17F82B5}"/>
                    </a:ext>
                  </a:extLst>
                </p:cNvPr>
                <p:cNvSpPr/>
                <p:nvPr/>
              </p:nvSpPr>
              <p:spPr bwMode="auto">
                <a:xfrm>
                  <a:off x="679088" y="265457"/>
                  <a:ext cx="4436075" cy="1011784"/>
                </a:xfrm>
                <a:prstGeom prst="homePlate">
                  <a:avLst/>
                </a:prstGeom>
                <a:solidFill>
                  <a:schemeClr val="accent5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70" name="íṣḷîḑé">
                  <a:extLst>
                    <a:ext uri="{FF2B5EF4-FFF2-40B4-BE49-F238E27FC236}">
                      <a16:creationId xmlns:a16="http://schemas.microsoft.com/office/drawing/2014/main" id="{66355D8B-C442-98E9-7723-BC239364F9BD}"/>
                    </a:ext>
                  </a:extLst>
                </p:cNvPr>
                <p:cNvSpPr txBox="1"/>
                <p:nvPr/>
              </p:nvSpPr>
              <p:spPr>
                <a:xfrm>
                  <a:off x="669925" y="1238250"/>
                  <a:ext cx="2719508" cy="1011784"/>
                </a:xfrm>
                <a:prstGeom prst="rect">
                  <a:avLst/>
                </a:prstGeom>
                <a:noFill/>
              </p:spPr>
              <p:txBody>
                <a:bodyPr wrap="square" lIns="67500" tIns="35100" rIns="67500" bIns="3510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endParaRPr lang="en-US" altLang="zh-CN" sz="750" dirty="0"/>
                </a:p>
              </p:txBody>
            </p:sp>
          </p:grpSp>
          <p:grpSp>
            <p:nvGrpSpPr>
              <p:cNvPr id="162" name="íS1íḍe">
                <a:extLst>
                  <a:ext uri="{FF2B5EF4-FFF2-40B4-BE49-F238E27FC236}">
                    <a16:creationId xmlns:a16="http://schemas.microsoft.com/office/drawing/2014/main" id="{ED50CBD3-EB98-101A-773B-877B5A7765C8}"/>
                  </a:ext>
                </a:extLst>
              </p:cNvPr>
              <p:cNvGrpSpPr/>
              <p:nvPr/>
            </p:nvGrpSpPr>
            <p:grpSpPr>
              <a:xfrm>
                <a:off x="669925" y="1298420"/>
                <a:ext cx="4445238" cy="2179628"/>
                <a:chOff x="669925" y="70406"/>
                <a:chExt cx="4445238" cy="2179628"/>
              </a:xfrm>
            </p:grpSpPr>
            <p:sp>
              <p:nvSpPr>
                <p:cNvPr id="167" name="iṧ1iďè">
                  <a:extLst>
                    <a:ext uri="{FF2B5EF4-FFF2-40B4-BE49-F238E27FC236}">
                      <a16:creationId xmlns:a16="http://schemas.microsoft.com/office/drawing/2014/main" id="{191B62F6-2C4A-B53D-FF2F-8CA08797D64C}"/>
                    </a:ext>
                  </a:extLst>
                </p:cNvPr>
                <p:cNvSpPr/>
                <p:nvPr/>
              </p:nvSpPr>
              <p:spPr bwMode="auto">
                <a:xfrm>
                  <a:off x="679088" y="70406"/>
                  <a:ext cx="4436075" cy="1011783"/>
                </a:xfrm>
                <a:prstGeom prst="homePlate">
                  <a:avLst/>
                </a:prstGeom>
                <a:solidFill>
                  <a:schemeClr val="accent5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68" name="íṥlïďé">
                  <a:extLst>
                    <a:ext uri="{FF2B5EF4-FFF2-40B4-BE49-F238E27FC236}">
                      <a16:creationId xmlns:a16="http://schemas.microsoft.com/office/drawing/2014/main" id="{084C73A5-4FD5-6F85-CCF7-C1D65973998D}"/>
                    </a:ext>
                  </a:extLst>
                </p:cNvPr>
                <p:cNvSpPr txBox="1"/>
                <p:nvPr/>
              </p:nvSpPr>
              <p:spPr>
                <a:xfrm>
                  <a:off x="669925" y="1238250"/>
                  <a:ext cx="2719508" cy="1011784"/>
                </a:xfrm>
                <a:prstGeom prst="rect">
                  <a:avLst/>
                </a:prstGeom>
                <a:noFill/>
              </p:spPr>
              <p:txBody>
                <a:bodyPr wrap="square" lIns="67500" tIns="35100" rIns="67500" bIns="3510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endParaRPr lang="en-US" altLang="zh-CN" sz="750" dirty="0"/>
                </a:p>
              </p:txBody>
            </p:sp>
          </p:grpSp>
          <p:grpSp>
            <p:nvGrpSpPr>
              <p:cNvPr id="163" name="íṣḷîḋê">
                <a:extLst>
                  <a:ext uri="{FF2B5EF4-FFF2-40B4-BE49-F238E27FC236}">
                    <a16:creationId xmlns:a16="http://schemas.microsoft.com/office/drawing/2014/main" id="{7F5A7F9D-42C4-4E0B-6301-59D95D5A54D3}"/>
                  </a:ext>
                </a:extLst>
              </p:cNvPr>
              <p:cNvGrpSpPr/>
              <p:nvPr/>
            </p:nvGrpSpPr>
            <p:grpSpPr>
              <a:xfrm>
                <a:off x="669925" y="2480130"/>
                <a:ext cx="4471358" cy="2330707"/>
                <a:chOff x="669925" y="-80673"/>
                <a:chExt cx="4471358" cy="2330707"/>
              </a:xfrm>
            </p:grpSpPr>
            <p:sp>
              <p:nvSpPr>
                <p:cNvPr id="165" name="ïś1íḍê">
                  <a:extLst>
                    <a:ext uri="{FF2B5EF4-FFF2-40B4-BE49-F238E27FC236}">
                      <a16:creationId xmlns:a16="http://schemas.microsoft.com/office/drawing/2014/main" id="{14B35902-6E0A-8FC3-BA34-11335D759B2F}"/>
                    </a:ext>
                  </a:extLst>
                </p:cNvPr>
                <p:cNvSpPr/>
                <p:nvPr/>
              </p:nvSpPr>
              <p:spPr bwMode="auto">
                <a:xfrm>
                  <a:off x="705208" y="-80673"/>
                  <a:ext cx="4436075" cy="1011784"/>
                </a:xfrm>
                <a:prstGeom prst="homePlate">
                  <a:avLst/>
                </a:prstGeom>
                <a:solidFill>
                  <a:schemeClr val="accent5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66" name="ï$ḷídé">
                  <a:extLst>
                    <a:ext uri="{FF2B5EF4-FFF2-40B4-BE49-F238E27FC236}">
                      <a16:creationId xmlns:a16="http://schemas.microsoft.com/office/drawing/2014/main" id="{EAB98E81-6B19-D06C-B8CF-85B8BF900DD4}"/>
                    </a:ext>
                  </a:extLst>
                </p:cNvPr>
                <p:cNvSpPr txBox="1"/>
                <p:nvPr/>
              </p:nvSpPr>
              <p:spPr>
                <a:xfrm>
                  <a:off x="669925" y="1238250"/>
                  <a:ext cx="2719508" cy="1011784"/>
                </a:xfrm>
                <a:prstGeom prst="rect">
                  <a:avLst/>
                </a:prstGeom>
                <a:noFill/>
              </p:spPr>
              <p:txBody>
                <a:bodyPr wrap="square" lIns="67500" tIns="35100" rIns="67500" bIns="3510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endParaRPr lang="en-US" altLang="zh-CN" sz="750" dirty="0"/>
                </a:p>
              </p:txBody>
            </p:sp>
          </p:grpSp>
          <p:sp>
            <p:nvSpPr>
              <p:cNvPr id="164" name="i$1iḓê">
                <a:extLst>
                  <a:ext uri="{FF2B5EF4-FFF2-40B4-BE49-F238E27FC236}">
                    <a16:creationId xmlns:a16="http://schemas.microsoft.com/office/drawing/2014/main" id="{25219EB6-6294-3ED0-1B0C-F1E2A72AB0A2}"/>
                  </a:ext>
                </a:extLst>
              </p:cNvPr>
              <p:cNvSpPr/>
              <p:nvPr/>
            </p:nvSpPr>
            <p:spPr bwMode="auto">
              <a:xfrm>
                <a:off x="679089" y="3623337"/>
                <a:ext cx="4436074" cy="1011784"/>
              </a:xfrm>
              <a:prstGeom prst="homePlate">
                <a:avLst/>
              </a:prstGeom>
              <a:solidFill>
                <a:schemeClr val="accent5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 dirty="0"/>
              </a:p>
            </p:txBody>
          </p:sp>
        </p:grpSp>
        <p:sp>
          <p:nvSpPr>
            <p:cNvPr id="160" name="íṥḷíḋé">
              <a:extLst>
                <a:ext uri="{FF2B5EF4-FFF2-40B4-BE49-F238E27FC236}">
                  <a16:creationId xmlns:a16="http://schemas.microsoft.com/office/drawing/2014/main" id="{F2BE249A-9FDF-D3F8-1077-3622D2F0749E}"/>
                </a:ext>
              </a:extLst>
            </p:cNvPr>
            <p:cNvSpPr/>
            <p:nvPr/>
          </p:nvSpPr>
          <p:spPr bwMode="auto">
            <a:xfrm>
              <a:off x="4202672" y="4797550"/>
              <a:ext cx="2451274" cy="684114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 dirty="0"/>
            </a:p>
          </p:txBody>
        </p:sp>
      </p:grpSp>
      <p:grpSp>
        <p:nvGrpSpPr>
          <p:cNvPr id="171" name="Group 82">
            <a:extLst>
              <a:ext uri="{FF2B5EF4-FFF2-40B4-BE49-F238E27FC236}">
                <a16:creationId xmlns:a16="http://schemas.microsoft.com/office/drawing/2014/main" id="{BDE09A22-8FD2-EEBB-D20B-FD14DFC04794}"/>
              </a:ext>
            </a:extLst>
          </p:cNvPr>
          <p:cNvGrpSpPr/>
          <p:nvPr/>
        </p:nvGrpSpPr>
        <p:grpSpPr>
          <a:xfrm>
            <a:off x="7739289" y="1216730"/>
            <a:ext cx="1095546" cy="2608241"/>
            <a:chOff x="8577227" y="1253707"/>
            <a:chExt cx="1923809" cy="3477654"/>
          </a:xfrm>
        </p:grpSpPr>
        <p:sp>
          <p:nvSpPr>
            <p:cNvPr id="172" name="文本框 12">
              <a:extLst>
                <a:ext uri="{FF2B5EF4-FFF2-40B4-BE49-F238E27FC236}">
                  <a16:creationId xmlns:a16="http://schemas.microsoft.com/office/drawing/2014/main" id="{77AE5CDB-7359-DC69-1B9E-04180EEBF992}"/>
                </a:ext>
              </a:extLst>
            </p:cNvPr>
            <p:cNvSpPr txBox="1"/>
            <p:nvPr/>
          </p:nvSpPr>
          <p:spPr>
            <a:xfrm>
              <a:off x="8882806" y="1253707"/>
              <a:ext cx="1459725" cy="533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/>
              </a:lvl1pPr>
            </a:lstStyle>
            <a:p>
              <a:pPr algn="ctr"/>
              <a:r>
                <a:rPr lang="en-US" altLang="zh-CN" sz="1000" dirty="0"/>
                <a:t>Risk monitoring</a:t>
              </a:r>
              <a:endParaRPr lang="zh-CN" altLang="en-US" sz="1000" dirty="0"/>
            </a:p>
          </p:txBody>
        </p:sp>
        <p:sp>
          <p:nvSpPr>
            <p:cNvPr id="173" name="文本框 31">
              <a:extLst>
                <a:ext uri="{FF2B5EF4-FFF2-40B4-BE49-F238E27FC236}">
                  <a16:creationId xmlns:a16="http://schemas.microsoft.com/office/drawing/2014/main" id="{1EA35E3B-6744-6E04-7591-087AEE001019}"/>
                </a:ext>
              </a:extLst>
            </p:cNvPr>
            <p:cNvSpPr txBox="1"/>
            <p:nvPr/>
          </p:nvSpPr>
          <p:spPr>
            <a:xfrm>
              <a:off x="8973903" y="4403066"/>
              <a:ext cx="1110845" cy="3282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/>
              </a:lvl1pPr>
            </a:lstStyle>
            <a:p>
              <a:pPr algn="ctr"/>
              <a:r>
                <a:rPr lang="en-US" altLang="zh-CN" sz="1000" dirty="0"/>
                <a:t>Mail/IM</a:t>
              </a:r>
              <a:endParaRPr lang="zh-CN" altLang="en-US" sz="1000" dirty="0"/>
            </a:p>
          </p:txBody>
        </p:sp>
        <p:sp>
          <p:nvSpPr>
            <p:cNvPr id="174" name="文本框 32">
              <a:extLst>
                <a:ext uri="{FF2B5EF4-FFF2-40B4-BE49-F238E27FC236}">
                  <a16:creationId xmlns:a16="http://schemas.microsoft.com/office/drawing/2014/main" id="{92ED6662-86A6-B8D3-138D-AF39C7BCDED0}"/>
                </a:ext>
              </a:extLst>
            </p:cNvPr>
            <p:cNvSpPr txBox="1"/>
            <p:nvPr/>
          </p:nvSpPr>
          <p:spPr>
            <a:xfrm>
              <a:off x="8816194" y="3565560"/>
              <a:ext cx="1592942" cy="533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/>
              </a:lvl1pPr>
            </a:lstStyle>
            <a:p>
              <a:pPr algn="ctr"/>
              <a:r>
                <a:rPr lang="en-US" altLang="zh-CN" sz="1000" dirty="0"/>
                <a:t>User Credit Report</a:t>
              </a:r>
              <a:endParaRPr lang="zh-CN" altLang="en-US" sz="1000" dirty="0"/>
            </a:p>
          </p:txBody>
        </p:sp>
        <p:sp>
          <p:nvSpPr>
            <p:cNvPr id="175" name="文本框 33">
              <a:extLst>
                <a:ext uri="{FF2B5EF4-FFF2-40B4-BE49-F238E27FC236}">
                  <a16:creationId xmlns:a16="http://schemas.microsoft.com/office/drawing/2014/main" id="{8F43E082-3D5D-1CD2-DD81-8AD643B08851}"/>
                </a:ext>
              </a:extLst>
            </p:cNvPr>
            <p:cNvSpPr txBox="1"/>
            <p:nvPr/>
          </p:nvSpPr>
          <p:spPr>
            <a:xfrm>
              <a:off x="8724296" y="2775176"/>
              <a:ext cx="1776740" cy="533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/>
              </a:lvl1pPr>
            </a:lstStyle>
            <a:p>
              <a:pPr algn="ctr"/>
              <a:r>
                <a:rPr lang="en-US" altLang="zh-CN" sz="1000" dirty="0"/>
                <a:t>Data visualization</a:t>
              </a:r>
              <a:endParaRPr lang="zh-CN" altLang="en-US" sz="1000" dirty="0"/>
            </a:p>
          </p:txBody>
        </p:sp>
        <p:sp>
          <p:nvSpPr>
            <p:cNvPr id="176" name="文本框 34">
              <a:extLst>
                <a:ext uri="{FF2B5EF4-FFF2-40B4-BE49-F238E27FC236}">
                  <a16:creationId xmlns:a16="http://schemas.microsoft.com/office/drawing/2014/main" id="{82EBA487-724D-3CDC-7F9D-E252AEF4CD46}"/>
                </a:ext>
              </a:extLst>
            </p:cNvPr>
            <p:cNvSpPr txBox="1"/>
            <p:nvPr/>
          </p:nvSpPr>
          <p:spPr>
            <a:xfrm>
              <a:off x="8577227" y="1992819"/>
              <a:ext cx="1904198" cy="533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/>
              </a:lvl1pPr>
            </a:lstStyle>
            <a:p>
              <a:pPr algn="ctr"/>
              <a:r>
                <a:rPr lang="en-US" altLang="zh-CN" sz="1000" dirty="0"/>
                <a:t>Data reports/graphs</a:t>
              </a:r>
              <a:endParaRPr lang="zh-CN" altLang="en-US" sz="1000" dirty="0"/>
            </a:p>
          </p:txBody>
        </p:sp>
      </p:grpSp>
      <p:sp>
        <p:nvSpPr>
          <p:cNvPr id="177" name="文本框 37">
            <a:extLst>
              <a:ext uri="{FF2B5EF4-FFF2-40B4-BE49-F238E27FC236}">
                <a16:creationId xmlns:a16="http://schemas.microsoft.com/office/drawing/2014/main" id="{26F7F454-A94E-8CD7-DCC0-60340527E667}"/>
              </a:ext>
            </a:extLst>
          </p:cNvPr>
          <p:cNvSpPr txBox="1"/>
          <p:nvPr/>
        </p:nvSpPr>
        <p:spPr>
          <a:xfrm>
            <a:off x="7542480" y="4010283"/>
            <a:ext cx="69244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en-US" altLang="zh-CN" sz="1050" dirty="0"/>
              <a:t>PC</a:t>
            </a:r>
            <a:r>
              <a:rPr lang="zh-CN" altLang="en-US" sz="1050" dirty="0"/>
              <a:t> </a:t>
            </a:r>
            <a:r>
              <a:rPr lang="en-US" altLang="zh-CN" sz="1050" dirty="0"/>
              <a:t>end</a:t>
            </a:r>
            <a:endParaRPr lang="zh-CN" altLang="en-US" sz="1050" dirty="0"/>
          </a:p>
        </p:txBody>
      </p:sp>
      <p:sp>
        <p:nvSpPr>
          <p:cNvPr id="178" name="Oval 86">
            <a:extLst>
              <a:ext uri="{FF2B5EF4-FFF2-40B4-BE49-F238E27FC236}">
                <a16:creationId xmlns:a16="http://schemas.microsoft.com/office/drawing/2014/main" id="{2AF1E180-0C5D-1867-9A35-DA94F5407BCA}"/>
              </a:ext>
            </a:extLst>
          </p:cNvPr>
          <p:cNvSpPr/>
          <p:nvPr/>
        </p:nvSpPr>
        <p:spPr>
          <a:xfrm>
            <a:off x="7371171" y="4055593"/>
            <a:ext cx="192568" cy="181060"/>
          </a:xfrm>
          <a:prstGeom prst="ellipse">
            <a:avLst/>
          </a:prstGeom>
          <a:solidFill>
            <a:schemeClr val="accent2">
              <a:lumMod val="50000"/>
              <a:alpha val="34000"/>
            </a:schemeClr>
          </a:solidFill>
          <a:ln>
            <a:solidFill>
              <a:srgbClr val="FE8F80">
                <a:alpha val="2723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9" name="Oval 86">
            <a:extLst>
              <a:ext uri="{FF2B5EF4-FFF2-40B4-BE49-F238E27FC236}">
                <a16:creationId xmlns:a16="http://schemas.microsoft.com/office/drawing/2014/main" id="{138A3DA0-AD3C-0698-B34D-61FA1971F191}"/>
              </a:ext>
            </a:extLst>
          </p:cNvPr>
          <p:cNvSpPr/>
          <p:nvPr/>
        </p:nvSpPr>
        <p:spPr>
          <a:xfrm>
            <a:off x="7371171" y="4385523"/>
            <a:ext cx="192568" cy="181060"/>
          </a:xfrm>
          <a:prstGeom prst="ellipse">
            <a:avLst/>
          </a:prstGeom>
          <a:solidFill>
            <a:schemeClr val="accent2">
              <a:lumMod val="50000"/>
              <a:alpha val="34000"/>
            </a:schemeClr>
          </a:solidFill>
          <a:ln>
            <a:solidFill>
              <a:srgbClr val="FE8F80">
                <a:alpha val="2723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0" name="Oval 86">
            <a:extLst>
              <a:ext uri="{FF2B5EF4-FFF2-40B4-BE49-F238E27FC236}">
                <a16:creationId xmlns:a16="http://schemas.microsoft.com/office/drawing/2014/main" id="{25F66A5F-2E1E-243F-1799-7479729ECB0D}"/>
              </a:ext>
            </a:extLst>
          </p:cNvPr>
          <p:cNvSpPr/>
          <p:nvPr/>
        </p:nvSpPr>
        <p:spPr>
          <a:xfrm>
            <a:off x="7371171" y="4715453"/>
            <a:ext cx="192568" cy="181060"/>
          </a:xfrm>
          <a:prstGeom prst="ellipse">
            <a:avLst/>
          </a:prstGeom>
          <a:solidFill>
            <a:schemeClr val="accent2">
              <a:lumMod val="50000"/>
              <a:alpha val="34000"/>
            </a:schemeClr>
          </a:solidFill>
          <a:ln>
            <a:solidFill>
              <a:srgbClr val="FE8F80">
                <a:alpha val="2723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1" name="文本框 36">
            <a:extLst>
              <a:ext uri="{FF2B5EF4-FFF2-40B4-BE49-F238E27FC236}">
                <a16:creationId xmlns:a16="http://schemas.microsoft.com/office/drawing/2014/main" id="{97F4FCB3-F7A7-42FB-E8F3-8F7D187CF469}"/>
              </a:ext>
            </a:extLst>
          </p:cNvPr>
          <p:cNvSpPr txBox="1"/>
          <p:nvPr/>
        </p:nvSpPr>
        <p:spPr>
          <a:xfrm>
            <a:off x="7563739" y="4350011"/>
            <a:ext cx="67118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en-US" altLang="zh-CN" sz="1050" dirty="0"/>
              <a:t>Tablet</a:t>
            </a:r>
            <a:endParaRPr lang="zh-CN" altLang="en-US" sz="1050" dirty="0"/>
          </a:p>
        </p:txBody>
      </p:sp>
      <p:sp>
        <p:nvSpPr>
          <p:cNvPr id="182" name="文本框 36">
            <a:extLst>
              <a:ext uri="{FF2B5EF4-FFF2-40B4-BE49-F238E27FC236}">
                <a16:creationId xmlns:a16="http://schemas.microsoft.com/office/drawing/2014/main" id="{26565273-58A9-E11E-5729-8A8215BA61E5}"/>
              </a:ext>
            </a:extLst>
          </p:cNvPr>
          <p:cNvSpPr txBox="1"/>
          <p:nvPr/>
        </p:nvSpPr>
        <p:spPr>
          <a:xfrm>
            <a:off x="7563739" y="4608526"/>
            <a:ext cx="75531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en-US" altLang="zh-CN" sz="1050" dirty="0"/>
              <a:t>Smart</a:t>
            </a:r>
            <a:r>
              <a:rPr lang="zh-CN" altLang="en-US" sz="1050" dirty="0"/>
              <a:t> </a:t>
            </a:r>
            <a:r>
              <a:rPr lang="en-US" altLang="zh-CN" sz="1050" dirty="0"/>
              <a:t>Phone</a:t>
            </a:r>
            <a:endParaRPr lang="zh-CN" altLang="en-US" sz="1050" dirty="0"/>
          </a:p>
        </p:txBody>
      </p: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D9C27C01-C57D-8BD3-6ADF-F9C992F8B89D}"/>
              </a:ext>
            </a:extLst>
          </p:cNvPr>
          <p:cNvCxnSpPr>
            <a:cxnSpLocks/>
          </p:cNvCxnSpPr>
          <p:nvPr/>
        </p:nvCxnSpPr>
        <p:spPr>
          <a:xfrm>
            <a:off x="8756735" y="1017024"/>
            <a:ext cx="0" cy="3788959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箭头连接符 186">
            <a:extLst>
              <a:ext uri="{FF2B5EF4-FFF2-40B4-BE49-F238E27FC236}">
                <a16:creationId xmlns:a16="http://schemas.microsoft.com/office/drawing/2014/main" id="{1445DDF1-0854-56F2-3975-C64ED46E4224}"/>
              </a:ext>
            </a:extLst>
          </p:cNvPr>
          <p:cNvCxnSpPr>
            <a:endCxn id="182" idx="3"/>
          </p:cNvCxnSpPr>
          <p:nvPr/>
        </p:nvCxnSpPr>
        <p:spPr>
          <a:xfrm flipH="1">
            <a:off x="8319053" y="4816275"/>
            <a:ext cx="447606" cy="0"/>
          </a:xfrm>
          <a:prstGeom prst="straightConnector1">
            <a:avLst/>
          </a:prstGeom>
          <a:ln>
            <a:solidFill>
              <a:schemeClr val="accent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32AC0555-DD80-43E8-7011-E1DBBD81053F}"/>
              </a:ext>
            </a:extLst>
          </p:cNvPr>
          <p:cNvCxnSpPr/>
          <p:nvPr/>
        </p:nvCxnSpPr>
        <p:spPr>
          <a:xfrm flipH="1">
            <a:off x="8309129" y="4476053"/>
            <a:ext cx="447606" cy="0"/>
          </a:xfrm>
          <a:prstGeom prst="straightConnector1">
            <a:avLst/>
          </a:prstGeom>
          <a:ln>
            <a:solidFill>
              <a:schemeClr val="accent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箭头连接符 188">
            <a:extLst>
              <a:ext uri="{FF2B5EF4-FFF2-40B4-BE49-F238E27FC236}">
                <a16:creationId xmlns:a16="http://schemas.microsoft.com/office/drawing/2014/main" id="{70F5D2F9-F90A-3D95-1B06-6A3FAE887A9D}"/>
              </a:ext>
            </a:extLst>
          </p:cNvPr>
          <p:cNvCxnSpPr/>
          <p:nvPr/>
        </p:nvCxnSpPr>
        <p:spPr>
          <a:xfrm flipH="1">
            <a:off x="8300293" y="4137241"/>
            <a:ext cx="447606" cy="0"/>
          </a:xfrm>
          <a:prstGeom prst="straightConnector1">
            <a:avLst/>
          </a:prstGeom>
          <a:ln>
            <a:solidFill>
              <a:schemeClr val="accent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矩形 191">
            <a:extLst>
              <a:ext uri="{FF2B5EF4-FFF2-40B4-BE49-F238E27FC236}">
                <a16:creationId xmlns:a16="http://schemas.microsoft.com/office/drawing/2014/main" id="{A1F7168B-E7C5-A8C6-B045-D50B645B81FA}"/>
              </a:ext>
            </a:extLst>
          </p:cNvPr>
          <p:cNvSpPr/>
          <p:nvPr/>
        </p:nvSpPr>
        <p:spPr>
          <a:xfrm>
            <a:off x="5486976" y="4378231"/>
            <a:ext cx="1476563" cy="4466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文本框 27">
            <a:extLst>
              <a:ext uri="{FF2B5EF4-FFF2-40B4-BE49-F238E27FC236}">
                <a16:creationId xmlns:a16="http://schemas.microsoft.com/office/drawing/2014/main" id="{DA2D904E-FE00-736E-C7C6-14462959FD72}"/>
              </a:ext>
            </a:extLst>
          </p:cNvPr>
          <p:cNvSpPr txBox="1"/>
          <p:nvPr/>
        </p:nvSpPr>
        <p:spPr>
          <a:xfrm>
            <a:off x="5672332" y="4415767"/>
            <a:ext cx="106391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err="1"/>
              <a:t>Visualisation</a:t>
            </a:r>
            <a:r>
              <a:rPr lang="en-US" altLang="zh-CN" sz="1050" dirty="0"/>
              <a:t> analysis</a:t>
            </a:r>
            <a:endParaRPr lang="zh-CN" altLang="en-US" sz="1050" dirty="0"/>
          </a:p>
        </p:txBody>
      </p:sp>
      <p:sp>
        <p:nvSpPr>
          <p:cNvPr id="193" name="文本框 7">
            <a:extLst>
              <a:ext uri="{FF2B5EF4-FFF2-40B4-BE49-F238E27FC236}">
                <a16:creationId xmlns:a16="http://schemas.microsoft.com/office/drawing/2014/main" id="{29A6061C-51E6-A046-FED9-C52C5A6D7D63}"/>
              </a:ext>
            </a:extLst>
          </p:cNvPr>
          <p:cNvSpPr txBox="1"/>
          <p:nvPr/>
        </p:nvSpPr>
        <p:spPr>
          <a:xfrm>
            <a:off x="7663732" y="849434"/>
            <a:ext cx="162969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Result</a:t>
            </a:r>
            <a:r>
              <a:rPr lang="zh-CN" altLang="en-US" sz="1050" b="1" dirty="0"/>
              <a:t> </a:t>
            </a:r>
            <a:r>
              <a:rPr lang="en-US" altLang="zh-CN" sz="1050" b="1" dirty="0"/>
              <a:t>Report</a:t>
            </a:r>
            <a:endParaRPr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77627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526A3-B161-E245-99F2-73F04ADF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12" y="169627"/>
            <a:ext cx="5479067" cy="548700"/>
          </a:xfrm>
        </p:spPr>
        <p:txBody>
          <a:bodyPr/>
          <a:lstStyle/>
          <a:p>
            <a:r>
              <a:rPr kumimoji="1" lang="en-GB" altLang="zh-CN" dirty="0"/>
              <a:t>Feature processing</a:t>
            </a:r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43627EC-20A2-C94B-847C-C9A17AD67E3F}"/>
              </a:ext>
            </a:extLst>
          </p:cNvPr>
          <p:cNvGrpSpPr/>
          <p:nvPr/>
        </p:nvGrpSpPr>
        <p:grpSpPr>
          <a:xfrm>
            <a:off x="643335" y="1559177"/>
            <a:ext cx="806415" cy="686067"/>
            <a:chOff x="1040296" y="2451653"/>
            <a:chExt cx="1375621" cy="1170326"/>
          </a:xfrm>
          <a:solidFill>
            <a:schemeClr val="tx2">
              <a:lumMod val="90000"/>
            </a:schemeClr>
          </a:solidFill>
        </p:grpSpPr>
        <p:sp>
          <p:nvSpPr>
            <p:cNvPr id="27" name="三角形 26">
              <a:extLst>
                <a:ext uri="{FF2B5EF4-FFF2-40B4-BE49-F238E27FC236}">
                  <a16:creationId xmlns:a16="http://schemas.microsoft.com/office/drawing/2014/main" id="{0B332199-9BA6-8F44-B0C1-E625CEC67BA6}"/>
                </a:ext>
              </a:extLst>
            </p:cNvPr>
            <p:cNvSpPr/>
            <p:nvPr/>
          </p:nvSpPr>
          <p:spPr>
            <a:xfrm rot="10800000">
              <a:off x="1166192" y="2451653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28" name="三角形 27">
              <a:extLst>
                <a:ext uri="{FF2B5EF4-FFF2-40B4-BE49-F238E27FC236}">
                  <a16:creationId xmlns:a16="http://schemas.microsoft.com/office/drawing/2014/main" id="{6DCE56D9-D4FF-1B4D-B1B5-945D7A224CAE}"/>
                </a:ext>
              </a:extLst>
            </p:cNvPr>
            <p:cNvSpPr/>
            <p:nvPr/>
          </p:nvSpPr>
          <p:spPr>
            <a:xfrm rot="10800000">
              <a:off x="1040296" y="2551415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29" name="三角形 28">
              <a:extLst>
                <a:ext uri="{FF2B5EF4-FFF2-40B4-BE49-F238E27FC236}">
                  <a16:creationId xmlns:a16="http://schemas.microsoft.com/office/drawing/2014/main" id="{00DF7895-F752-BE42-9B02-ED0FEB0C7A16}"/>
                </a:ext>
              </a:extLst>
            </p:cNvPr>
            <p:cNvSpPr/>
            <p:nvPr/>
          </p:nvSpPr>
          <p:spPr>
            <a:xfrm rot="10800000">
              <a:off x="1278350" y="2641318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C6D8D4-3138-E24A-87D0-6A374872FC2D}"/>
              </a:ext>
            </a:extLst>
          </p:cNvPr>
          <p:cNvGrpSpPr/>
          <p:nvPr/>
        </p:nvGrpSpPr>
        <p:grpSpPr>
          <a:xfrm>
            <a:off x="398535" y="3434638"/>
            <a:ext cx="1042019" cy="885139"/>
            <a:chOff x="1040296" y="2451653"/>
            <a:chExt cx="1389359" cy="1180185"/>
          </a:xfrm>
          <a:solidFill>
            <a:schemeClr val="tx2">
              <a:lumMod val="90000"/>
            </a:schemeClr>
          </a:solidFill>
        </p:grpSpPr>
        <p:sp>
          <p:nvSpPr>
            <p:cNvPr id="24" name="三角形 23">
              <a:extLst>
                <a:ext uri="{FF2B5EF4-FFF2-40B4-BE49-F238E27FC236}">
                  <a16:creationId xmlns:a16="http://schemas.microsoft.com/office/drawing/2014/main" id="{F2388972-D5C5-3F45-B091-5C1E5271A99E}"/>
                </a:ext>
              </a:extLst>
            </p:cNvPr>
            <p:cNvSpPr/>
            <p:nvPr/>
          </p:nvSpPr>
          <p:spPr>
            <a:xfrm rot="10800000">
              <a:off x="1166192" y="2451653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25" name="三角形 24">
              <a:extLst>
                <a:ext uri="{FF2B5EF4-FFF2-40B4-BE49-F238E27FC236}">
                  <a16:creationId xmlns:a16="http://schemas.microsoft.com/office/drawing/2014/main" id="{B1DD3564-A89E-D842-8C56-FA2C2128BBA8}"/>
                </a:ext>
              </a:extLst>
            </p:cNvPr>
            <p:cNvSpPr/>
            <p:nvPr/>
          </p:nvSpPr>
          <p:spPr>
            <a:xfrm rot="10800000">
              <a:off x="1040296" y="2551415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26" name="三角形 25">
              <a:extLst>
                <a:ext uri="{FF2B5EF4-FFF2-40B4-BE49-F238E27FC236}">
                  <a16:creationId xmlns:a16="http://schemas.microsoft.com/office/drawing/2014/main" id="{57F8A6DF-AD23-3249-9A80-6EC8D5436304}"/>
                </a:ext>
              </a:extLst>
            </p:cNvPr>
            <p:cNvSpPr/>
            <p:nvPr/>
          </p:nvSpPr>
          <p:spPr>
            <a:xfrm rot="10800000">
              <a:off x="1292088" y="2651177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478AD47F-8DE3-5E4E-A390-07F564DBF273}"/>
              </a:ext>
            </a:extLst>
          </p:cNvPr>
          <p:cNvSpPr/>
          <p:nvPr/>
        </p:nvSpPr>
        <p:spPr>
          <a:xfrm>
            <a:off x="335477" y="732347"/>
            <a:ext cx="20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800" b="1" dirty="0">
                <a:latin typeface="Century Gothic" panose="020B0502020202020204" pitchFamily="34" charset="0"/>
                <a:cs typeface="Arial" panose="020B0604020202020204" pitchFamily="34" charset="0"/>
              </a:rPr>
              <a:t>Variable filtering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00DE74-5C89-5143-97A8-52195B6D7387}"/>
              </a:ext>
            </a:extLst>
          </p:cNvPr>
          <p:cNvSpPr/>
          <p:nvPr/>
        </p:nvSpPr>
        <p:spPr>
          <a:xfrm>
            <a:off x="865254" y="1696533"/>
            <a:ext cx="36580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endParaRPr lang="en-GB" altLang="zh-CN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2B9405-013F-F644-A01C-D4D2D3A2C7EE}"/>
              </a:ext>
            </a:extLst>
          </p:cNvPr>
          <p:cNvSpPr/>
          <p:nvPr/>
        </p:nvSpPr>
        <p:spPr>
          <a:xfrm>
            <a:off x="695202" y="3627930"/>
            <a:ext cx="4940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</a:t>
            </a:r>
            <a:endParaRPr lang="en-GB" altLang="zh-CN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9819C36A-46C9-384C-AE64-9C00025455F7}"/>
              </a:ext>
            </a:extLst>
          </p:cNvPr>
          <p:cNvSpPr/>
          <p:nvPr/>
        </p:nvSpPr>
        <p:spPr>
          <a:xfrm>
            <a:off x="1596574" y="1619670"/>
            <a:ext cx="407504" cy="316943"/>
          </a:xfrm>
          <a:prstGeom prst="up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755087-7DAF-5C45-9677-B02D5C3A871A}"/>
              </a:ext>
            </a:extLst>
          </p:cNvPr>
          <p:cNvSpPr/>
          <p:nvPr/>
        </p:nvSpPr>
        <p:spPr>
          <a:xfrm>
            <a:off x="1969789" y="1568595"/>
            <a:ext cx="2242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Helvetica Neue" panose="02000503000000020004" pitchFamily="2" charset="0"/>
              </a:rPr>
              <a:t>E</a:t>
            </a:r>
            <a:r>
              <a:rPr lang="en-GB" altLang="zh-CN" sz="1200" dirty="0" err="1">
                <a:latin typeface="Helvetica Neue" panose="02000503000000020004" pitchFamily="2" charset="0"/>
              </a:rPr>
              <a:t>asier</a:t>
            </a:r>
            <a:r>
              <a:rPr lang="en-GB" altLang="zh-CN" sz="1200" dirty="0">
                <a:latin typeface="Helvetica Neue" panose="02000503000000020004" pitchFamily="2" charset="0"/>
              </a:rPr>
              <a:t> to judge </a:t>
            </a:r>
            <a:r>
              <a:rPr lang="en-US" altLang="zh-CN" sz="1200" dirty="0">
                <a:latin typeface="Helvetica Neue" panose="02000503000000020004" pitchFamily="2" charset="0"/>
              </a:rPr>
              <a:t>default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Helvetica Neue" panose="02000503000000020004" pitchFamily="2" charset="0"/>
              </a:rPr>
              <a:t>More suitable for modeling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18800C1B-BB61-4546-B02A-59FAA3B9318F}"/>
              </a:ext>
            </a:extLst>
          </p:cNvPr>
          <p:cNvSpPr/>
          <p:nvPr/>
        </p:nvSpPr>
        <p:spPr>
          <a:xfrm>
            <a:off x="5584705" y="1602961"/>
            <a:ext cx="407504" cy="316943"/>
          </a:xfrm>
          <a:prstGeom prst="up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1D47D7-70E7-3641-80FD-BC80003C7C4D}"/>
              </a:ext>
            </a:extLst>
          </p:cNvPr>
          <p:cNvSpPr/>
          <p:nvPr/>
        </p:nvSpPr>
        <p:spPr>
          <a:xfrm>
            <a:off x="1426483" y="2396533"/>
            <a:ext cx="235994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IV value should be greater than 0.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GB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上箭头 16">
            <a:extLst>
              <a:ext uri="{FF2B5EF4-FFF2-40B4-BE49-F238E27FC236}">
                <a16:creationId xmlns:a16="http://schemas.microsoft.com/office/drawing/2014/main" id="{4E7FE24A-C2E5-E347-8B0C-5CAD614E9C3C}"/>
              </a:ext>
            </a:extLst>
          </p:cNvPr>
          <p:cNvSpPr/>
          <p:nvPr/>
        </p:nvSpPr>
        <p:spPr>
          <a:xfrm rot="10800000">
            <a:off x="1548377" y="3339177"/>
            <a:ext cx="407504" cy="316943"/>
          </a:xfrm>
          <a:prstGeom prst="up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1FF7904-2CAB-A748-8A4A-4A3CCBF51FA1}"/>
              </a:ext>
            </a:extLst>
          </p:cNvPr>
          <p:cNvSpPr/>
          <p:nvPr/>
        </p:nvSpPr>
        <p:spPr>
          <a:xfrm>
            <a:off x="1866114" y="3192713"/>
            <a:ext cx="2435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Helvetica Neue" panose="02000503000000020004" pitchFamily="2" charset="0"/>
              </a:rPr>
              <a:t>The smaller the gap between the actual and expected distribution of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sz="1200" dirty="0">
                <a:latin typeface="Helvetica Neue" panose="02000503000000020004" pitchFamily="2" charset="0"/>
              </a:rPr>
              <a:t>The more stable the distribution of variables</a:t>
            </a:r>
          </a:p>
        </p:txBody>
      </p:sp>
      <p:sp>
        <p:nvSpPr>
          <p:cNvPr id="22" name="上箭头 21">
            <a:extLst>
              <a:ext uri="{FF2B5EF4-FFF2-40B4-BE49-F238E27FC236}">
                <a16:creationId xmlns:a16="http://schemas.microsoft.com/office/drawing/2014/main" id="{A4A06974-4929-0340-AF9D-7FFD67D79513}"/>
              </a:ext>
            </a:extLst>
          </p:cNvPr>
          <p:cNvSpPr/>
          <p:nvPr/>
        </p:nvSpPr>
        <p:spPr>
          <a:xfrm rot="10800000">
            <a:off x="5613923" y="3509025"/>
            <a:ext cx="407504" cy="316943"/>
          </a:xfrm>
          <a:prstGeom prst="up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F1A90C-E568-BE46-8F45-A81E265D2F05}"/>
              </a:ext>
            </a:extLst>
          </p:cNvPr>
          <p:cNvSpPr/>
          <p:nvPr/>
        </p:nvSpPr>
        <p:spPr>
          <a:xfrm>
            <a:off x="1362794" y="4507586"/>
            <a:ext cx="227017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PSI</a:t>
            </a:r>
            <a:r>
              <a:rPr lang="en-GB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value should be lower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than 0.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0D385ED-BC7F-3060-95BA-FBF3221CDBB0}"/>
              </a:ext>
            </a:extLst>
          </p:cNvPr>
          <p:cNvGrpSpPr/>
          <p:nvPr/>
        </p:nvGrpSpPr>
        <p:grpSpPr>
          <a:xfrm>
            <a:off x="4436868" y="1686611"/>
            <a:ext cx="1042019" cy="885139"/>
            <a:chOff x="1040296" y="2451653"/>
            <a:chExt cx="1389359" cy="1180185"/>
          </a:xfrm>
          <a:solidFill>
            <a:schemeClr val="tx2">
              <a:lumMod val="90000"/>
            </a:schemeClr>
          </a:solidFill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305609D1-7EF1-BDFF-FF1E-7ED8EC8B180E}"/>
                </a:ext>
              </a:extLst>
            </p:cNvPr>
            <p:cNvSpPr/>
            <p:nvPr/>
          </p:nvSpPr>
          <p:spPr>
            <a:xfrm rot="10800000">
              <a:off x="1166192" y="2451653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33" name="三角形 32">
              <a:extLst>
                <a:ext uri="{FF2B5EF4-FFF2-40B4-BE49-F238E27FC236}">
                  <a16:creationId xmlns:a16="http://schemas.microsoft.com/office/drawing/2014/main" id="{5D826BCA-2993-4BC0-01F4-68F3784DC0EF}"/>
                </a:ext>
              </a:extLst>
            </p:cNvPr>
            <p:cNvSpPr/>
            <p:nvPr/>
          </p:nvSpPr>
          <p:spPr>
            <a:xfrm rot="10800000">
              <a:off x="1040296" y="2551415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34" name="三角形 33">
              <a:extLst>
                <a:ext uri="{FF2B5EF4-FFF2-40B4-BE49-F238E27FC236}">
                  <a16:creationId xmlns:a16="http://schemas.microsoft.com/office/drawing/2014/main" id="{19D33613-0D3F-CF1B-D9E0-5966D5C63E68}"/>
                </a:ext>
              </a:extLst>
            </p:cNvPr>
            <p:cNvSpPr/>
            <p:nvPr/>
          </p:nvSpPr>
          <p:spPr>
            <a:xfrm rot="10800000">
              <a:off x="1292088" y="2651177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672C153A-F887-230D-4210-DED2C2F0BEAC}"/>
              </a:ext>
            </a:extLst>
          </p:cNvPr>
          <p:cNvSpPr/>
          <p:nvPr/>
        </p:nvSpPr>
        <p:spPr>
          <a:xfrm>
            <a:off x="4670822" y="1880837"/>
            <a:ext cx="5918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endParaRPr lang="en-GB" altLang="zh-CN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9A58FC9-1C9C-7D12-0D58-4D75475B5D5B}"/>
              </a:ext>
            </a:extLst>
          </p:cNvPr>
          <p:cNvSpPr/>
          <p:nvPr/>
        </p:nvSpPr>
        <p:spPr>
          <a:xfrm>
            <a:off x="6052925" y="1602961"/>
            <a:ext cx="2802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Excessive feature correlation leads to the problem of multicollinearity in multiple regression models</a:t>
            </a:r>
            <a:endParaRPr lang="en-GB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617B0E4-3A47-AFD5-AB61-1EDC34B30850}"/>
              </a:ext>
            </a:extLst>
          </p:cNvPr>
          <p:cNvGrpSpPr/>
          <p:nvPr/>
        </p:nvGrpSpPr>
        <p:grpSpPr>
          <a:xfrm>
            <a:off x="4531290" y="3434203"/>
            <a:ext cx="1042019" cy="885139"/>
            <a:chOff x="1040296" y="2451653"/>
            <a:chExt cx="1389359" cy="1180185"/>
          </a:xfrm>
          <a:solidFill>
            <a:schemeClr val="tx2">
              <a:lumMod val="90000"/>
            </a:schemeClr>
          </a:solidFill>
        </p:grpSpPr>
        <p:sp>
          <p:nvSpPr>
            <p:cNvPr id="38" name="三角形 37">
              <a:extLst>
                <a:ext uri="{FF2B5EF4-FFF2-40B4-BE49-F238E27FC236}">
                  <a16:creationId xmlns:a16="http://schemas.microsoft.com/office/drawing/2014/main" id="{BEF4F9D6-1A38-1AC6-6353-9CEDE6F0F455}"/>
                </a:ext>
              </a:extLst>
            </p:cNvPr>
            <p:cNvSpPr/>
            <p:nvPr/>
          </p:nvSpPr>
          <p:spPr>
            <a:xfrm rot="10800000">
              <a:off x="1166192" y="2451653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39" name="三角形 38">
              <a:extLst>
                <a:ext uri="{FF2B5EF4-FFF2-40B4-BE49-F238E27FC236}">
                  <a16:creationId xmlns:a16="http://schemas.microsoft.com/office/drawing/2014/main" id="{8A19F1C6-776D-BB9F-F3CE-24DDAC8B2D69}"/>
                </a:ext>
              </a:extLst>
            </p:cNvPr>
            <p:cNvSpPr/>
            <p:nvPr/>
          </p:nvSpPr>
          <p:spPr>
            <a:xfrm rot="10800000">
              <a:off x="1040296" y="2551415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68AD2E4A-3E80-C873-64EC-B1AA2E938A32}"/>
                </a:ext>
              </a:extLst>
            </p:cNvPr>
            <p:cNvSpPr/>
            <p:nvPr/>
          </p:nvSpPr>
          <p:spPr>
            <a:xfrm rot="10800000">
              <a:off x="1292088" y="2651177"/>
              <a:ext cx="1137567" cy="980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F38E7417-71CF-E9EB-D852-24FD438AB106}"/>
              </a:ext>
            </a:extLst>
          </p:cNvPr>
          <p:cNvSpPr/>
          <p:nvPr/>
        </p:nvSpPr>
        <p:spPr>
          <a:xfrm>
            <a:off x="4858368" y="3640368"/>
            <a:ext cx="4299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IID</a:t>
            </a:r>
            <a:endParaRPr lang="en-GB" altLang="zh-CN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891D4B3-4AF7-76CC-4B22-EC1032246068}"/>
              </a:ext>
            </a:extLst>
          </p:cNvPr>
          <p:cNvSpPr/>
          <p:nvPr/>
        </p:nvSpPr>
        <p:spPr>
          <a:xfrm>
            <a:off x="6052925" y="3353013"/>
            <a:ext cx="2692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Near 0.5 means that the features are equally distributed in the training and test sets</a:t>
            </a:r>
            <a:endParaRPr lang="en-GB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DBFCCDA-C110-423D-C894-602D595B339D}"/>
              </a:ext>
            </a:extLst>
          </p:cNvPr>
          <p:cNvSpPr/>
          <p:nvPr/>
        </p:nvSpPr>
        <p:spPr>
          <a:xfrm>
            <a:off x="5324382" y="2372035"/>
            <a:ext cx="26452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Feature correlation gap greater than 0.15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DA3A1F7-A01C-6548-B774-0CBDD7A6756D}"/>
              </a:ext>
            </a:extLst>
          </p:cNvPr>
          <p:cNvSpPr/>
          <p:nvPr/>
        </p:nvSpPr>
        <p:spPr>
          <a:xfrm>
            <a:off x="5288294" y="4507712"/>
            <a:ext cx="21419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Single feature </a:t>
            </a:r>
            <a:r>
              <a:rPr lang="en-GB" altLang="zh-CN" sz="1050" i="1" dirty="0">
                <a:latin typeface="Arial" panose="020B0604020202020204" pitchFamily="34" charset="0"/>
                <a:cs typeface="Arial" panose="020B0604020202020204" pitchFamily="34" charset="0"/>
              </a:rPr>
              <a:t>AUC</a:t>
            </a:r>
            <a:r>
              <a:rPr lang="en-GB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less than 0.7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EDCEB24-D29D-A318-299E-52330BBCCE12}"/>
              </a:ext>
            </a:extLst>
          </p:cNvPr>
          <p:cNvSpPr txBox="1"/>
          <p:nvPr/>
        </p:nvSpPr>
        <p:spPr>
          <a:xfrm>
            <a:off x="489149" y="1238530"/>
            <a:ext cx="2741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lang="zh-CN" altLang="en-US" sz="12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IV (</a:t>
            </a:r>
            <a:r>
              <a:rPr lang="en" altLang="zh-CN" sz="12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Information Value</a:t>
            </a:r>
            <a:r>
              <a:rPr lang="en-US" altLang="zh-CN" sz="12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</a:t>
            </a:r>
            <a:endParaRPr lang="zh-CN" altLang="en-US" sz="12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F541D4B-7BB7-51BB-6BFA-7F7ED8A806B9}"/>
              </a:ext>
            </a:extLst>
          </p:cNvPr>
          <p:cNvSpPr txBox="1"/>
          <p:nvPr/>
        </p:nvSpPr>
        <p:spPr>
          <a:xfrm>
            <a:off x="495580" y="2923390"/>
            <a:ext cx="3390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4D5156"/>
                </a:solidFill>
                <a:latin typeface="arial" panose="020B0604020202020204" pitchFamily="34" charset="0"/>
              </a:rPr>
              <a:t>Feature</a:t>
            </a:r>
            <a:r>
              <a:rPr lang="zh-CN" altLang="en-US" sz="1200" b="1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rgbClr val="4D5156"/>
                </a:solidFill>
                <a:latin typeface="arial" panose="020B0604020202020204" pitchFamily="34" charset="0"/>
              </a:rPr>
              <a:t>PSI (</a:t>
            </a:r>
            <a:r>
              <a:rPr lang="en" altLang="zh-CN" sz="1200" b="1" dirty="0">
                <a:solidFill>
                  <a:srgbClr val="4D5156"/>
                </a:solidFill>
                <a:latin typeface="arial" panose="020B0604020202020204" pitchFamily="34" charset="0"/>
              </a:rPr>
              <a:t>Population Stability Index</a:t>
            </a:r>
            <a:r>
              <a:rPr lang="en-US" altLang="zh-CN" sz="1200" b="1" dirty="0">
                <a:solidFill>
                  <a:srgbClr val="4D5156"/>
                </a:solidFill>
                <a:latin typeface="arial" panose="020B0604020202020204" pitchFamily="34" charset="0"/>
              </a:rPr>
              <a:t>)</a:t>
            </a:r>
            <a:endParaRPr lang="zh-CN" altLang="en-US" sz="1200" b="1" dirty="0">
              <a:solidFill>
                <a:srgbClr val="4D5156"/>
              </a:solidFill>
              <a:latin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238A05C-9866-2788-4A4B-A7DB969790A8}"/>
              </a:ext>
            </a:extLst>
          </p:cNvPr>
          <p:cNvSpPr txBox="1"/>
          <p:nvPr/>
        </p:nvSpPr>
        <p:spPr>
          <a:xfrm>
            <a:off x="4453446" y="1237651"/>
            <a:ext cx="351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4D5156"/>
                </a:solidFill>
                <a:latin typeface="arial" panose="020B0604020202020204" pitchFamily="34" charset="0"/>
              </a:rPr>
              <a:t>Feature Correlation</a:t>
            </a:r>
            <a:endParaRPr lang="zh-CN" altLang="en-US" sz="1200" b="1" dirty="0">
              <a:solidFill>
                <a:srgbClr val="4D5156"/>
              </a:solidFill>
              <a:latin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C9993EE-36BE-A581-3D0C-3C287CF4F5DB}"/>
              </a:ext>
            </a:extLst>
          </p:cNvPr>
          <p:cNvSpPr txBox="1"/>
          <p:nvPr/>
        </p:nvSpPr>
        <p:spPr>
          <a:xfrm>
            <a:off x="4453446" y="2919607"/>
            <a:ext cx="2741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4D5156"/>
                </a:solidFill>
                <a:latin typeface="arial" panose="020B0604020202020204" pitchFamily="34" charset="0"/>
              </a:rPr>
              <a:t>Feature</a:t>
            </a:r>
            <a:r>
              <a:rPr lang="zh-CN" altLang="en-US" sz="1200" b="1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" altLang="zh-CN" sz="1200" b="1" dirty="0">
                <a:solidFill>
                  <a:srgbClr val="4D5156"/>
                </a:solidFill>
                <a:latin typeface="arial" panose="020B0604020202020204" pitchFamily="34" charset="0"/>
              </a:rPr>
              <a:t>Adversarial </a:t>
            </a:r>
            <a:r>
              <a:rPr lang="en-US" altLang="zh-CN" sz="1200" b="1" dirty="0">
                <a:solidFill>
                  <a:srgbClr val="4D5156"/>
                </a:solidFill>
                <a:latin typeface="arial" panose="020B0604020202020204" pitchFamily="34" charset="0"/>
              </a:rPr>
              <a:t>V</a:t>
            </a:r>
            <a:r>
              <a:rPr lang="en" altLang="zh-CN" sz="1200" b="1" dirty="0" err="1">
                <a:solidFill>
                  <a:srgbClr val="4D5156"/>
                </a:solidFill>
                <a:latin typeface="arial" panose="020B0604020202020204" pitchFamily="34" charset="0"/>
              </a:rPr>
              <a:t>alidation</a:t>
            </a:r>
            <a:endParaRPr lang="en" altLang="zh-CN" sz="1200" b="1" dirty="0">
              <a:solidFill>
                <a:srgbClr val="4D5156"/>
              </a:solidFill>
              <a:latin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348692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EEED90-CDF6-144E-6E5D-8723B599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87" y="320969"/>
            <a:ext cx="2854308" cy="255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936C84F-789A-C9D8-DD6F-AADE5EF9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3" y="3132311"/>
            <a:ext cx="4387015" cy="16603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C097F45-9D9F-0DE6-EF2A-76DF4838B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88" y="1141730"/>
            <a:ext cx="4087913" cy="1738919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2FB5A563-C2E2-3E47-A851-6E0682DD563B}"/>
              </a:ext>
            </a:extLst>
          </p:cNvPr>
          <p:cNvSpPr txBox="1">
            <a:spLocks/>
          </p:cNvSpPr>
          <p:nvPr/>
        </p:nvSpPr>
        <p:spPr>
          <a:xfrm>
            <a:off x="243393" y="118308"/>
            <a:ext cx="547906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GB" altLang="zh-CN" dirty="0"/>
              <a:t>Feature processing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06C90E-DB37-894B-AF4B-7791F6B4C91E}"/>
              </a:ext>
            </a:extLst>
          </p:cNvPr>
          <p:cNvSpPr/>
          <p:nvPr/>
        </p:nvSpPr>
        <p:spPr>
          <a:xfrm>
            <a:off x="3773601" y="1710619"/>
            <a:ext cx="5629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0.02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21FA6FD-F54E-4F48-93FB-5F579FB4E554}"/>
              </a:ext>
            </a:extLst>
          </p:cNvPr>
          <p:cNvCxnSpPr>
            <a:cxnSpLocks/>
          </p:cNvCxnSpPr>
          <p:nvPr/>
        </p:nvCxnSpPr>
        <p:spPr>
          <a:xfrm flipH="1">
            <a:off x="3625310" y="2028953"/>
            <a:ext cx="78413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1BA512C-F9E8-804F-84F3-F0AF319EBF6B}"/>
              </a:ext>
            </a:extLst>
          </p:cNvPr>
          <p:cNvSpPr/>
          <p:nvPr/>
        </p:nvSpPr>
        <p:spPr>
          <a:xfrm>
            <a:off x="349004" y="727952"/>
            <a:ext cx="16562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b="1" dirty="0">
                <a:latin typeface="Century Gothic" panose="020B0502020202020204" pitchFamily="34" charset="0"/>
                <a:cs typeface="Arial" panose="020B0604020202020204" pitchFamily="34" charset="0"/>
              </a:rPr>
              <a:t>Feature </a:t>
            </a:r>
            <a:r>
              <a:rPr lang="en-US" altLang="zh-CN" sz="1500" b="1" dirty="0">
                <a:latin typeface="Century Gothic" panose="020B0502020202020204" pitchFamily="34" charset="0"/>
                <a:cs typeface="Arial" panose="020B0604020202020204" pitchFamily="34" charset="0"/>
              </a:rPr>
              <a:t>Filtering</a:t>
            </a:r>
            <a:endParaRPr lang="zh-CN" altLang="en-US" sz="15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3D7AA5-2CF3-EE46-9C72-7CFD1FC6ABCC}"/>
              </a:ext>
            </a:extLst>
          </p:cNvPr>
          <p:cNvSpPr/>
          <p:nvPr/>
        </p:nvSpPr>
        <p:spPr>
          <a:xfrm>
            <a:off x="7017026" y="2249363"/>
            <a:ext cx="473319" cy="46986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B62C15-9A83-254C-864D-18DF4D3E1FB3}"/>
              </a:ext>
            </a:extLst>
          </p:cNvPr>
          <p:cNvSpPr txBox="1"/>
          <p:nvPr/>
        </p:nvSpPr>
        <p:spPr>
          <a:xfrm>
            <a:off x="8100472" y="1579671"/>
            <a:ext cx="87842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v808</a:t>
            </a:r>
          </a:p>
          <a:p>
            <a:pPr>
              <a:lnSpc>
                <a:spcPct val="150000"/>
              </a:lnSpc>
            </a:pPr>
            <a:r>
              <a:rPr kumimoji="1"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v514</a:t>
            </a:r>
            <a:endParaRPr kumimoji="1"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2737EFF-102C-DB4F-98FC-611EF270C107}"/>
              </a:ext>
            </a:extLst>
          </p:cNvPr>
          <p:cNvCxnSpPr>
            <a:cxnSpLocks/>
          </p:cNvCxnSpPr>
          <p:nvPr/>
        </p:nvCxnSpPr>
        <p:spPr>
          <a:xfrm flipV="1">
            <a:off x="7490345" y="2078358"/>
            <a:ext cx="610127" cy="18163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E219B33-95CD-3C47-8039-5490EFE75737}"/>
              </a:ext>
            </a:extLst>
          </p:cNvPr>
          <p:cNvSpPr/>
          <p:nvPr/>
        </p:nvSpPr>
        <p:spPr>
          <a:xfrm>
            <a:off x="2307165" y="1563104"/>
            <a:ext cx="1030482" cy="3085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endParaRPr kumimoji="1" lang="zh-CN" altLang="en-US" sz="105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597E316-0CB9-5945-9130-A0D02EC77A79}"/>
              </a:ext>
            </a:extLst>
          </p:cNvPr>
          <p:cNvSpPr/>
          <p:nvPr/>
        </p:nvSpPr>
        <p:spPr>
          <a:xfrm>
            <a:off x="1007077" y="3734799"/>
            <a:ext cx="1030482" cy="3085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GB" altLang="zh-CN" sz="105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Stability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667A342-BBAF-E94B-A838-5911170264A8}"/>
              </a:ext>
            </a:extLst>
          </p:cNvPr>
          <p:cNvSpPr/>
          <p:nvPr/>
        </p:nvSpPr>
        <p:spPr>
          <a:xfrm>
            <a:off x="5687716" y="752914"/>
            <a:ext cx="1390525" cy="3085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GB" altLang="zh-CN" sz="105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Independence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F1A0C83-0697-424D-AC83-3C3281ADC8CF}"/>
              </a:ext>
            </a:extLst>
          </p:cNvPr>
          <p:cNvSpPr/>
          <p:nvPr/>
        </p:nvSpPr>
        <p:spPr>
          <a:xfrm>
            <a:off x="8100472" y="1563104"/>
            <a:ext cx="481398" cy="515255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90431B9-C830-9D64-3379-2477BE536413}"/>
              </a:ext>
            </a:extLst>
          </p:cNvPr>
          <p:cNvCxnSpPr>
            <a:cxnSpLocks/>
          </p:cNvCxnSpPr>
          <p:nvPr/>
        </p:nvCxnSpPr>
        <p:spPr>
          <a:xfrm flipH="1">
            <a:off x="615009" y="3602648"/>
            <a:ext cx="78413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761BCD3-CC80-FDEB-0AD8-331A112A457F}"/>
              </a:ext>
            </a:extLst>
          </p:cNvPr>
          <p:cNvSpPr/>
          <p:nvPr/>
        </p:nvSpPr>
        <p:spPr>
          <a:xfrm>
            <a:off x="615009" y="3343540"/>
            <a:ext cx="487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FFD6B3B-B1F1-76F8-43C1-A66BC30DD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718" y="3123166"/>
            <a:ext cx="4305984" cy="166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圆角矩形 39">
            <a:extLst>
              <a:ext uri="{FF2B5EF4-FFF2-40B4-BE49-F238E27FC236}">
                <a16:creationId xmlns:a16="http://schemas.microsoft.com/office/drawing/2014/main" id="{773288C3-27D6-EBDA-532C-5631FE9B6680}"/>
              </a:ext>
            </a:extLst>
          </p:cNvPr>
          <p:cNvSpPr/>
          <p:nvPr/>
        </p:nvSpPr>
        <p:spPr>
          <a:xfrm>
            <a:off x="5210882" y="3377499"/>
            <a:ext cx="1189917" cy="3085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Effectiveness</a:t>
            </a:r>
            <a:endParaRPr kumimoji="1" lang="zh-CN" altLang="en-US" sz="105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48D8333-49C8-8859-7179-64D7F438DF2A}"/>
              </a:ext>
            </a:extLst>
          </p:cNvPr>
          <p:cNvSpPr txBox="1"/>
          <p:nvPr/>
        </p:nvSpPr>
        <p:spPr>
          <a:xfrm>
            <a:off x="1703457" y="1183267"/>
            <a:ext cx="1572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IV(</a:t>
            </a:r>
            <a:r>
              <a:rPr lang="en" altLang="zh-CN" sz="11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Information Value</a:t>
            </a:r>
            <a:r>
              <a:rPr lang="en-US" altLang="zh-CN" sz="11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</a:t>
            </a:r>
            <a:endParaRPr lang="zh-CN" altLang="en-US" sz="11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05E061E-C304-AEEF-74FE-509F4E3303EC}"/>
              </a:ext>
            </a:extLst>
          </p:cNvPr>
          <p:cNvSpPr txBox="1"/>
          <p:nvPr/>
        </p:nvSpPr>
        <p:spPr>
          <a:xfrm>
            <a:off x="1456269" y="2914081"/>
            <a:ext cx="21690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4D5156"/>
                </a:solidFill>
                <a:latin typeface="arial" panose="020B0604020202020204" pitchFamily="34" charset="0"/>
              </a:rPr>
              <a:t>PSI(</a:t>
            </a:r>
            <a:r>
              <a:rPr lang="en" altLang="zh-CN" sz="1100" b="1" dirty="0">
                <a:solidFill>
                  <a:srgbClr val="4D5156"/>
                </a:solidFill>
                <a:latin typeface="arial" panose="020B0604020202020204" pitchFamily="34" charset="0"/>
              </a:rPr>
              <a:t>Population Stability Index</a:t>
            </a:r>
            <a:r>
              <a:rPr lang="en-US" altLang="zh-CN" sz="1100" b="1" dirty="0">
                <a:solidFill>
                  <a:srgbClr val="4D5156"/>
                </a:solidFill>
                <a:latin typeface="arial" panose="020B0604020202020204" pitchFamily="34" charset="0"/>
              </a:rPr>
              <a:t>)</a:t>
            </a:r>
            <a:endParaRPr lang="zh-CN" altLang="en-US" sz="11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8761EE9-0975-0BF0-0B4C-224D543BA39E}"/>
              </a:ext>
            </a:extLst>
          </p:cNvPr>
          <p:cNvSpPr txBox="1"/>
          <p:nvPr/>
        </p:nvSpPr>
        <p:spPr>
          <a:xfrm>
            <a:off x="5854006" y="2927054"/>
            <a:ext cx="21690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4D5156"/>
                </a:solidFill>
                <a:latin typeface="arial" panose="020B0604020202020204" pitchFamily="34" charset="0"/>
              </a:rPr>
              <a:t>AUC</a:t>
            </a:r>
            <a:r>
              <a:rPr lang="zh-CN" altLang="en-US" sz="1100" b="1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100" b="1" dirty="0">
                <a:solidFill>
                  <a:srgbClr val="4D5156"/>
                </a:solidFill>
                <a:latin typeface="arial" panose="020B0604020202020204" pitchFamily="34" charset="0"/>
              </a:rPr>
              <a:t>of</a:t>
            </a:r>
            <a:r>
              <a:rPr lang="zh-CN" altLang="en-US" sz="1100" b="1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100" b="1" dirty="0">
                <a:solidFill>
                  <a:srgbClr val="4D5156"/>
                </a:solidFill>
                <a:latin typeface="arial" panose="020B0604020202020204" pitchFamily="34" charset="0"/>
              </a:rPr>
              <a:t>Single</a:t>
            </a:r>
            <a:r>
              <a:rPr lang="zh-CN" altLang="en-US" sz="1100" b="1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100" b="1" dirty="0">
                <a:solidFill>
                  <a:srgbClr val="4D5156"/>
                </a:solidFill>
                <a:latin typeface="arial" panose="020B0604020202020204" pitchFamily="34" charset="0"/>
              </a:rPr>
              <a:t>Feature</a:t>
            </a:r>
            <a:endParaRPr lang="zh-CN" altLang="en-US" sz="11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90677AA-104D-0B59-F934-CFCE3A3D73D8}"/>
              </a:ext>
            </a:extLst>
          </p:cNvPr>
          <p:cNvSpPr txBox="1"/>
          <p:nvPr/>
        </p:nvSpPr>
        <p:spPr>
          <a:xfrm>
            <a:off x="7518995" y="2409346"/>
            <a:ext cx="12055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4D5156"/>
                </a:solidFill>
                <a:latin typeface="arial" panose="020B0604020202020204" pitchFamily="34" charset="0"/>
              </a:rPr>
              <a:t>Correlation</a:t>
            </a:r>
            <a:endParaRPr lang="zh-CN" altLang="en-US" sz="1100" dirty="0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33C2CCEF-009A-7305-02FA-8839BDA1C189}"/>
              </a:ext>
            </a:extLst>
          </p:cNvPr>
          <p:cNvCxnSpPr>
            <a:cxnSpLocks/>
          </p:cNvCxnSpPr>
          <p:nvPr/>
        </p:nvCxnSpPr>
        <p:spPr>
          <a:xfrm flipH="1">
            <a:off x="6624958" y="3500071"/>
            <a:ext cx="78413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7265D99A-AA00-ED89-0864-053BBDB6E4D4}"/>
              </a:ext>
            </a:extLst>
          </p:cNvPr>
          <p:cNvSpPr/>
          <p:nvPr/>
        </p:nvSpPr>
        <p:spPr>
          <a:xfrm>
            <a:off x="6824398" y="3250541"/>
            <a:ext cx="487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257D70F-A38D-8E22-3E66-8A63863CDA5C}"/>
              </a:ext>
            </a:extLst>
          </p:cNvPr>
          <p:cNvSpPr/>
          <p:nvPr/>
        </p:nvSpPr>
        <p:spPr>
          <a:xfrm>
            <a:off x="7513920" y="1723112"/>
            <a:ext cx="5629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0.15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7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782913F-57FC-1240-B6F3-A3AFC658679E}"/>
              </a:ext>
            </a:extLst>
          </p:cNvPr>
          <p:cNvSpPr txBox="1">
            <a:spLocks/>
          </p:cNvSpPr>
          <p:nvPr/>
        </p:nvSpPr>
        <p:spPr>
          <a:xfrm>
            <a:off x="243393" y="118308"/>
            <a:ext cx="547906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GB" altLang="zh-CN" dirty="0"/>
              <a:t>Model overview</a:t>
            </a:r>
            <a:endParaRPr kumimoji="1" lang="zh-CN" altLang="en-US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31A37061-662E-6A4A-B9FF-916E245041F3}"/>
              </a:ext>
            </a:extLst>
          </p:cNvPr>
          <p:cNvSpPr/>
          <p:nvPr/>
        </p:nvSpPr>
        <p:spPr>
          <a:xfrm>
            <a:off x="401664" y="919509"/>
            <a:ext cx="3880100" cy="55006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kumimoji="1" lang="zh-CN" altLang="en-US" sz="1350" kern="1200" dirty="0">
              <a:solidFill>
                <a:prstClr val="black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E9849094-0C93-A940-9D70-7A9F16F14C66}"/>
              </a:ext>
            </a:extLst>
          </p:cNvPr>
          <p:cNvSpPr/>
          <p:nvPr/>
        </p:nvSpPr>
        <p:spPr>
          <a:xfrm>
            <a:off x="1391604" y="4393625"/>
            <a:ext cx="1900213" cy="4610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US" altLang="zh-CN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Submit</a:t>
            </a:r>
            <a:r>
              <a:rPr kumimoji="1" lang="zh-CN" altLang="en-US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Result</a:t>
            </a:r>
            <a:endParaRPr kumimoji="1" lang="zh-CN" altLang="en-US" sz="1350" kern="1200" dirty="0">
              <a:solidFill>
                <a:prstClr val="white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25801A18-9334-1345-AF53-1D5E370AED2D}"/>
              </a:ext>
            </a:extLst>
          </p:cNvPr>
          <p:cNvSpPr/>
          <p:nvPr/>
        </p:nvSpPr>
        <p:spPr>
          <a:xfrm>
            <a:off x="485467" y="973844"/>
            <a:ext cx="876856" cy="441392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US" altLang="zh-CN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Feature</a:t>
            </a:r>
            <a:r>
              <a:rPr kumimoji="1" lang="zh-CN" altLang="en-US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1" lang="zh-CN" altLang="en-US" sz="1350" kern="1200" dirty="0">
              <a:solidFill>
                <a:prstClr val="white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25DB0AAC-CA98-C449-9CF8-3B32C9C290DD}"/>
              </a:ext>
            </a:extLst>
          </p:cNvPr>
          <p:cNvSpPr/>
          <p:nvPr/>
        </p:nvSpPr>
        <p:spPr>
          <a:xfrm>
            <a:off x="1609933" y="973844"/>
            <a:ext cx="876856" cy="441392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US" altLang="zh-CN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Feature</a:t>
            </a:r>
            <a:r>
              <a:rPr kumimoji="1" lang="zh-CN" altLang="en-US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1" lang="zh-CN" altLang="en-US" sz="1350" kern="1200" dirty="0">
              <a:solidFill>
                <a:prstClr val="white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3576C7B-BC2E-9D47-B6A2-FDF9810BCC5C}"/>
              </a:ext>
            </a:extLst>
          </p:cNvPr>
          <p:cNvSpPr/>
          <p:nvPr/>
        </p:nvSpPr>
        <p:spPr>
          <a:xfrm>
            <a:off x="3319053" y="985444"/>
            <a:ext cx="876856" cy="441392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US" altLang="zh-CN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Feature</a:t>
            </a:r>
            <a:r>
              <a:rPr kumimoji="1" lang="zh-CN" altLang="en-US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1" lang="zh-CN" altLang="en-US" sz="1350" kern="1200" dirty="0">
              <a:solidFill>
                <a:prstClr val="white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D298C0B6-1055-B149-B7B0-360936D53691}"/>
              </a:ext>
            </a:extLst>
          </p:cNvPr>
          <p:cNvSpPr/>
          <p:nvPr/>
        </p:nvSpPr>
        <p:spPr>
          <a:xfrm>
            <a:off x="2751370" y="985444"/>
            <a:ext cx="371873" cy="441392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US" altLang="zh-CN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1" lang="zh-CN" altLang="en-US" sz="1350" kern="1200" dirty="0">
              <a:solidFill>
                <a:prstClr val="white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CF63C6C-6244-3C4F-9BEC-085B0E564660}"/>
              </a:ext>
            </a:extLst>
          </p:cNvPr>
          <p:cNvSpPr/>
          <p:nvPr/>
        </p:nvSpPr>
        <p:spPr>
          <a:xfrm>
            <a:off x="435046" y="2030417"/>
            <a:ext cx="1004092" cy="4413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US" altLang="zh-CN" sz="1350" kern="1200" dirty="0" err="1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XGBoost</a:t>
            </a:r>
            <a:endParaRPr kumimoji="1" lang="zh-CN" altLang="en-US" sz="1350" kern="1200" dirty="0">
              <a:solidFill>
                <a:prstClr val="white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B0CDBFB6-8096-174F-BB17-5B656350B343}"/>
              </a:ext>
            </a:extLst>
          </p:cNvPr>
          <p:cNvSpPr/>
          <p:nvPr/>
        </p:nvSpPr>
        <p:spPr>
          <a:xfrm>
            <a:off x="1813536" y="2030418"/>
            <a:ext cx="1048955" cy="4413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US" altLang="zh-CN" sz="1350" kern="1200" dirty="0" err="1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LightGBM</a:t>
            </a:r>
            <a:endParaRPr kumimoji="1" lang="zh-CN" altLang="en-US" sz="1350" kern="1200" dirty="0">
              <a:solidFill>
                <a:prstClr val="white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0E73EC6-75CE-4946-813D-2B2628B55870}"/>
              </a:ext>
            </a:extLst>
          </p:cNvPr>
          <p:cNvSpPr/>
          <p:nvPr/>
        </p:nvSpPr>
        <p:spPr>
          <a:xfrm>
            <a:off x="3193620" y="2030418"/>
            <a:ext cx="1006792" cy="4413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US" altLang="zh-CN" sz="1350" kern="1200" dirty="0" err="1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CATBoost</a:t>
            </a:r>
            <a:endParaRPr kumimoji="1" lang="zh-CN" altLang="en-US" sz="1350" kern="1200" dirty="0">
              <a:solidFill>
                <a:prstClr val="white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23B18F0-AEB5-1E40-B8A8-9554982736C3}"/>
              </a:ext>
            </a:extLst>
          </p:cNvPr>
          <p:cNvGrpSpPr/>
          <p:nvPr/>
        </p:nvGrpSpPr>
        <p:grpSpPr>
          <a:xfrm>
            <a:off x="4546680" y="985501"/>
            <a:ext cx="1789275" cy="598701"/>
            <a:chOff x="6686041" y="1558446"/>
            <a:chExt cx="2385701" cy="798268"/>
          </a:xfrm>
        </p:grpSpPr>
        <p:sp>
          <p:nvSpPr>
            <p:cNvPr id="64" name="圆柱体 63">
              <a:extLst>
                <a:ext uri="{FF2B5EF4-FFF2-40B4-BE49-F238E27FC236}">
                  <a16:creationId xmlns:a16="http://schemas.microsoft.com/office/drawing/2014/main" id="{5F87241D-3DEF-5F49-9DC0-FF89AD249EFD}"/>
                </a:ext>
              </a:extLst>
            </p:cNvPr>
            <p:cNvSpPr/>
            <p:nvPr/>
          </p:nvSpPr>
          <p:spPr>
            <a:xfrm>
              <a:off x="6686041" y="1558446"/>
              <a:ext cx="1080000" cy="798268"/>
            </a:xfrm>
            <a:prstGeom prst="can">
              <a:avLst/>
            </a:prstGeom>
            <a:solidFill>
              <a:srgbClr val="6776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350" kern="1200" dirty="0">
                  <a:solidFill>
                    <a:prstClr val="white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Train</a:t>
              </a:r>
              <a:r>
                <a:rPr kumimoji="1" lang="zh-CN" altLang="en-US" sz="1350" kern="1200" dirty="0">
                  <a:solidFill>
                    <a:prstClr val="white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350" kern="1200" dirty="0">
                  <a:solidFill>
                    <a:prstClr val="white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dataset</a:t>
              </a:r>
              <a:endParaRPr kumimoji="1" lang="zh-CN" altLang="en-US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圆柱体 64">
              <a:extLst>
                <a:ext uri="{FF2B5EF4-FFF2-40B4-BE49-F238E27FC236}">
                  <a16:creationId xmlns:a16="http://schemas.microsoft.com/office/drawing/2014/main" id="{54EDC5FF-6398-A84B-8428-37B97CE52EAA}"/>
                </a:ext>
              </a:extLst>
            </p:cNvPr>
            <p:cNvSpPr/>
            <p:nvPr/>
          </p:nvSpPr>
          <p:spPr>
            <a:xfrm>
              <a:off x="7766040" y="1558446"/>
              <a:ext cx="1305702" cy="798268"/>
            </a:xfrm>
            <a:prstGeom prst="can">
              <a:avLst/>
            </a:prstGeom>
            <a:solidFill>
              <a:srgbClr val="806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350" kern="1200" dirty="0" err="1">
                  <a:solidFill>
                    <a:prstClr val="white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Validationdataset</a:t>
              </a:r>
              <a:endParaRPr kumimoji="1" lang="zh-CN" altLang="en-US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圆柱体 41">
            <a:extLst>
              <a:ext uri="{FF2B5EF4-FFF2-40B4-BE49-F238E27FC236}">
                <a16:creationId xmlns:a16="http://schemas.microsoft.com/office/drawing/2014/main" id="{BAAD4DB4-0E97-B04A-8BF4-B41F75F360F7}"/>
              </a:ext>
            </a:extLst>
          </p:cNvPr>
          <p:cNvSpPr/>
          <p:nvPr/>
        </p:nvSpPr>
        <p:spPr>
          <a:xfrm>
            <a:off x="4640998" y="3234474"/>
            <a:ext cx="810000" cy="598701"/>
          </a:xfrm>
          <a:prstGeom prst="can">
            <a:avLst/>
          </a:prstGeom>
          <a:solidFill>
            <a:srgbClr val="9F7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US" altLang="zh-CN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Test</a:t>
            </a:r>
            <a:r>
              <a:rPr kumimoji="1" lang="zh-CN" altLang="en-US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dataset</a:t>
            </a:r>
            <a:endParaRPr kumimoji="1" lang="zh-CN" altLang="en-US" sz="1350" kern="1200" dirty="0">
              <a:solidFill>
                <a:prstClr val="white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7DBAAD94-CAD0-EA48-8C13-E65BB3F18572}"/>
              </a:ext>
            </a:extLst>
          </p:cNvPr>
          <p:cNvSpPr/>
          <p:nvPr/>
        </p:nvSpPr>
        <p:spPr>
          <a:xfrm>
            <a:off x="915592" y="3084784"/>
            <a:ext cx="2852239" cy="900306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GB" altLang="zh-CN" sz="1350" b="1" kern="1200" dirty="0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Fusion Model</a:t>
            </a:r>
          </a:p>
          <a:p>
            <a:pPr algn="ctr" defTabSz="685800">
              <a:buClrTx/>
              <a:defRPr/>
            </a:pPr>
            <a:r>
              <a:rPr kumimoji="1" lang="en" altLang="zh-CN" sz="1350" kern="1200" dirty="0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Using </a:t>
            </a:r>
            <a:r>
              <a:rPr kumimoji="1" lang="en-US" altLang="zh-CN" sz="1350" kern="1200" dirty="0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1" lang="en" altLang="zh-CN" sz="1350" kern="1200" dirty="0" err="1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ogistic</a:t>
            </a:r>
            <a:r>
              <a:rPr kumimoji="1" lang="en" altLang="zh-CN" sz="1350" kern="1200" dirty="0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350" kern="1200" dirty="0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" altLang="zh-CN" sz="1350" kern="1200" dirty="0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egression to integrate model prediction results</a:t>
            </a:r>
            <a:endParaRPr kumimoji="1" lang="zh-CN" altLang="en-US" sz="1350" kern="1200" dirty="0">
              <a:solidFill>
                <a:schemeClr val="tx1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8F3218EA-D743-7541-85BE-943FFC3E8629}"/>
              </a:ext>
            </a:extLst>
          </p:cNvPr>
          <p:cNvSpPr/>
          <p:nvPr/>
        </p:nvSpPr>
        <p:spPr>
          <a:xfrm>
            <a:off x="368933" y="548932"/>
            <a:ext cx="1758179" cy="4413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US" altLang="zh-CN" sz="1200" kern="1200" dirty="0">
                <a:solidFill>
                  <a:schemeClr val="accent3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Feature</a:t>
            </a:r>
            <a:r>
              <a:rPr kumimoji="1" lang="en-US" altLang="zh-CN" sz="1200" kern="1200" dirty="0">
                <a:solidFill>
                  <a:srgbClr val="001F6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200" kern="1200" dirty="0">
                <a:solidFill>
                  <a:schemeClr val="accent3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Engineering</a:t>
            </a:r>
            <a:endParaRPr kumimoji="1" lang="zh-CN" altLang="en-US" sz="1200" kern="1200" dirty="0">
              <a:solidFill>
                <a:schemeClr val="accent3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60EBC81-3859-B741-A756-8EB047A251DE}"/>
              </a:ext>
            </a:extLst>
          </p:cNvPr>
          <p:cNvGrpSpPr/>
          <p:nvPr/>
        </p:nvGrpSpPr>
        <p:grpSpPr>
          <a:xfrm>
            <a:off x="923895" y="1469569"/>
            <a:ext cx="2790813" cy="560850"/>
            <a:chOff x="1855660" y="2358108"/>
            <a:chExt cx="3721084" cy="747800"/>
          </a:xfrm>
        </p:grpSpPr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C759B5D9-ACF5-7246-8737-0477D1DCDEC3}"/>
                </a:ext>
              </a:extLst>
            </p:cNvPr>
            <p:cNvCxnSpPr/>
            <p:nvPr/>
          </p:nvCxnSpPr>
          <p:spPr>
            <a:xfrm>
              <a:off x="1855660" y="2754086"/>
              <a:ext cx="37188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DA733CE7-A4F2-EE49-8D4B-F1FA9710EF8B}"/>
                </a:ext>
              </a:extLst>
            </p:cNvPr>
            <p:cNvCxnSpPr>
              <a:cxnSpLocks/>
              <a:stCxn id="32" idx="2"/>
              <a:endCxn id="39" idx="0"/>
            </p:cNvCxnSpPr>
            <p:nvPr/>
          </p:nvCxnSpPr>
          <p:spPr>
            <a:xfrm flipH="1">
              <a:off x="3741152" y="2358108"/>
              <a:ext cx="4933" cy="74779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61">
              <a:extLst>
                <a:ext uri="{FF2B5EF4-FFF2-40B4-BE49-F238E27FC236}">
                  <a16:creationId xmlns:a16="http://schemas.microsoft.com/office/drawing/2014/main" id="{974B4201-7E8C-764D-9BD5-F0053661B421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1873256" y="2754087"/>
              <a:ext cx="0" cy="351819"/>
            </a:xfrm>
            <a:prstGeom prst="straightConnector1">
              <a:avLst/>
            </a:prstGeom>
            <a:ln w="19050">
              <a:solidFill>
                <a:srgbClr val="001F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D5026555-9628-EC49-9A85-A0E4442FC193}"/>
                </a:ext>
              </a:extLst>
            </p:cNvPr>
            <p:cNvCxnSpPr/>
            <p:nvPr/>
          </p:nvCxnSpPr>
          <p:spPr>
            <a:xfrm>
              <a:off x="5576744" y="2754086"/>
              <a:ext cx="0" cy="351822"/>
            </a:xfrm>
            <a:prstGeom prst="straightConnector1">
              <a:avLst/>
            </a:prstGeom>
            <a:ln w="19050">
              <a:solidFill>
                <a:srgbClr val="001F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E05081D-0E98-9C4D-A60D-CEA64C452BEB}"/>
              </a:ext>
            </a:extLst>
          </p:cNvPr>
          <p:cNvGrpSpPr/>
          <p:nvPr/>
        </p:nvGrpSpPr>
        <p:grpSpPr>
          <a:xfrm rot="10800000">
            <a:off x="923038" y="2471810"/>
            <a:ext cx="2790813" cy="560849"/>
            <a:chOff x="1855660" y="2358109"/>
            <a:chExt cx="3721084" cy="747799"/>
          </a:xfrm>
        </p:grpSpPr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8D2EA0F3-9655-3843-B41B-A0B4F5827EEB}"/>
                </a:ext>
              </a:extLst>
            </p:cNvPr>
            <p:cNvCxnSpPr/>
            <p:nvPr/>
          </p:nvCxnSpPr>
          <p:spPr>
            <a:xfrm>
              <a:off x="1855660" y="2754086"/>
              <a:ext cx="37188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4DBBD650-C4D9-554D-8C44-BA73A3C40444}"/>
                </a:ext>
              </a:extLst>
            </p:cNvPr>
            <p:cNvCxnSpPr/>
            <p:nvPr/>
          </p:nvCxnSpPr>
          <p:spPr>
            <a:xfrm flipH="1">
              <a:off x="3685178" y="2358109"/>
              <a:ext cx="1" cy="74779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42C4B6FB-AD85-BA43-9CE6-F4D8F0C127EE}"/>
                </a:ext>
              </a:extLst>
            </p:cNvPr>
            <p:cNvCxnSpPr/>
            <p:nvPr/>
          </p:nvCxnSpPr>
          <p:spPr>
            <a:xfrm>
              <a:off x="1855661" y="2754086"/>
              <a:ext cx="0" cy="351822"/>
            </a:xfrm>
            <a:prstGeom prst="straightConnector1">
              <a:avLst/>
            </a:prstGeom>
            <a:ln w="19050">
              <a:solidFill>
                <a:srgbClr val="001F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7E7DA76A-0BD2-2745-B328-8CB23C0ABFF8}"/>
                </a:ext>
              </a:extLst>
            </p:cNvPr>
            <p:cNvCxnSpPr/>
            <p:nvPr/>
          </p:nvCxnSpPr>
          <p:spPr>
            <a:xfrm>
              <a:off x="5576744" y="2754086"/>
              <a:ext cx="0" cy="35182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肘形连接符 47">
            <a:extLst>
              <a:ext uri="{FF2B5EF4-FFF2-40B4-BE49-F238E27FC236}">
                <a16:creationId xmlns:a16="http://schemas.microsoft.com/office/drawing/2014/main" id="{77D45B0D-9F63-2C42-8F9A-B7858E046FC4}"/>
              </a:ext>
            </a:extLst>
          </p:cNvPr>
          <p:cNvCxnSpPr>
            <a:cxnSpLocks/>
            <a:stCxn id="51" idx="2"/>
            <a:endCxn id="49" idx="3"/>
          </p:cNvCxnSpPr>
          <p:nvPr/>
        </p:nvCxnSpPr>
        <p:spPr>
          <a:xfrm rot="5400000">
            <a:off x="4546448" y="1371243"/>
            <a:ext cx="618868" cy="1148243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824BA4E2-5112-6A49-BBFE-8BE52E0DB865}"/>
              </a:ext>
            </a:extLst>
          </p:cNvPr>
          <p:cNvSpPr/>
          <p:nvPr/>
        </p:nvSpPr>
        <p:spPr>
          <a:xfrm>
            <a:off x="401660" y="1979768"/>
            <a:ext cx="3880100" cy="55006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kumimoji="1" lang="zh-CN" altLang="en-US" sz="1350" kern="1200" dirty="0">
              <a:solidFill>
                <a:prstClr val="black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BEC17A8F-2998-E34B-928B-2B216E87EAD0}"/>
              </a:ext>
            </a:extLst>
          </p:cNvPr>
          <p:cNvSpPr/>
          <p:nvPr/>
        </p:nvSpPr>
        <p:spPr>
          <a:xfrm>
            <a:off x="402164" y="1652465"/>
            <a:ext cx="1118931" cy="4413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kumimoji="1" lang="en-US" altLang="zh-CN" sz="1200" kern="1200" dirty="0">
                <a:solidFill>
                  <a:schemeClr val="accent3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Base</a:t>
            </a:r>
            <a:r>
              <a:rPr kumimoji="1" lang="zh-CN" altLang="en-US" sz="1200" kern="1200" dirty="0">
                <a:solidFill>
                  <a:schemeClr val="accent3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200" kern="1200" dirty="0">
                <a:solidFill>
                  <a:schemeClr val="accent3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Model</a:t>
            </a:r>
            <a:endParaRPr kumimoji="1" lang="zh-CN" altLang="en-US" sz="1200" kern="1200" dirty="0">
              <a:solidFill>
                <a:schemeClr val="accent3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3FAEB34A-BCBF-CB4F-AAD5-E6317E958258}"/>
              </a:ext>
            </a:extLst>
          </p:cNvPr>
          <p:cNvSpPr/>
          <p:nvPr/>
        </p:nvSpPr>
        <p:spPr>
          <a:xfrm>
            <a:off x="4486867" y="919509"/>
            <a:ext cx="1886272" cy="716421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kumimoji="1" lang="zh-CN" altLang="en-US" sz="1350" kern="1200" dirty="0">
              <a:solidFill>
                <a:prstClr val="black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803128AB-87EA-9449-AFC7-E85AAA87BC60}"/>
              </a:ext>
            </a:extLst>
          </p:cNvPr>
          <p:cNvSpPr/>
          <p:nvPr/>
        </p:nvSpPr>
        <p:spPr>
          <a:xfrm>
            <a:off x="4572000" y="3146897"/>
            <a:ext cx="936635" cy="716421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kumimoji="1" lang="zh-CN" altLang="en-US" sz="1350" kern="1200" dirty="0">
              <a:solidFill>
                <a:prstClr val="black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23CC80C9-FC24-3849-A7BD-D2FD79361B87}"/>
              </a:ext>
            </a:extLst>
          </p:cNvPr>
          <p:cNvCxnSpPr>
            <a:cxnSpLocks/>
            <a:stCxn id="53" idx="1"/>
            <a:endCxn id="43" idx="3"/>
          </p:cNvCxnSpPr>
          <p:nvPr/>
        </p:nvCxnSpPr>
        <p:spPr>
          <a:xfrm flipH="1">
            <a:off x="3767831" y="3505108"/>
            <a:ext cx="804169" cy="298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240FE850-97D7-D640-B12C-917D84CCBD37}"/>
              </a:ext>
            </a:extLst>
          </p:cNvPr>
          <p:cNvGrpSpPr/>
          <p:nvPr/>
        </p:nvGrpSpPr>
        <p:grpSpPr>
          <a:xfrm>
            <a:off x="5795430" y="887943"/>
            <a:ext cx="3220132" cy="3660672"/>
            <a:chOff x="5742264" y="903136"/>
            <a:chExt cx="3220132" cy="366067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C64DD4-123B-B542-A71D-AAF60F268321}"/>
                </a:ext>
              </a:extLst>
            </p:cNvPr>
            <p:cNvGrpSpPr/>
            <p:nvPr/>
          </p:nvGrpSpPr>
          <p:grpSpPr>
            <a:xfrm>
              <a:off x="5742264" y="903136"/>
              <a:ext cx="3220132" cy="2995165"/>
              <a:chOff x="7656352" y="1547081"/>
              <a:chExt cx="4293509" cy="399355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7AC5AAC1-4E27-F044-A620-10468DC410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86572" y="1547081"/>
                <a:ext cx="504000" cy="504000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kumimoji="1" lang="zh-CN" altLang="en-US" sz="1350" kern="1200">
                  <a:solidFill>
                    <a:prstClr val="white"/>
                  </a:solidFill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0E64F19-BD46-AF43-9AB6-FA76469A6DE9}"/>
                  </a:ext>
                </a:extLst>
              </p:cNvPr>
              <p:cNvGrpSpPr/>
              <p:nvPr/>
            </p:nvGrpSpPr>
            <p:grpSpPr>
              <a:xfrm>
                <a:off x="7656352" y="2741630"/>
                <a:ext cx="2008557" cy="1647002"/>
                <a:chOff x="7865974" y="3201686"/>
                <a:chExt cx="2008557" cy="1647002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BF13DD78-C774-B446-A393-AB1E005C90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36252" y="3201686"/>
                  <a:ext cx="504000" cy="504000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kumimoji="1" lang="zh-CN" altLang="en-US" sz="1350" kern="1200">
                    <a:solidFill>
                      <a:prstClr val="white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AB85DFB6-00E4-1F42-B76A-EE0DF8C66D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65974" y="4344688"/>
                  <a:ext cx="504000" cy="504000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kumimoji="1" lang="zh-CN" altLang="en-US" sz="1350" kern="1200">
                    <a:solidFill>
                      <a:prstClr val="white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8B6745B4-E480-6647-A63C-D14E48DCC4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06531" y="4362688"/>
                  <a:ext cx="468000" cy="468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kumimoji="1" lang="zh-CN" altLang="en-US" sz="1350" kern="1200" dirty="0">
                    <a:solidFill>
                      <a:prstClr val="white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直线箭头连接符 29">
                  <a:extLst>
                    <a:ext uri="{FF2B5EF4-FFF2-40B4-BE49-F238E27FC236}">
                      <a16:creationId xmlns:a16="http://schemas.microsoft.com/office/drawing/2014/main" id="{99E24928-4914-ED4E-942A-1C83C67C48E5}"/>
                    </a:ext>
                  </a:extLst>
                </p:cNvPr>
                <p:cNvCxnSpPr>
                  <a:stCxn id="27" idx="4"/>
                  <a:endCxn id="28" idx="0"/>
                </p:cNvCxnSpPr>
                <p:nvPr/>
              </p:nvCxnSpPr>
              <p:spPr>
                <a:xfrm flipH="1">
                  <a:off x="8117974" y="3705686"/>
                  <a:ext cx="770278" cy="639002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箭头连接符 30">
                  <a:extLst>
                    <a:ext uri="{FF2B5EF4-FFF2-40B4-BE49-F238E27FC236}">
                      <a16:creationId xmlns:a16="http://schemas.microsoft.com/office/drawing/2014/main" id="{72E29DB8-FB56-0B4F-B4C7-4718567242EA}"/>
                    </a:ext>
                  </a:extLst>
                </p:cNvPr>
                <p:cNvCxnSpPr>
                  <a:stCxn id="27" idx="4"/>
                  <a:endCxn id="29" idx="0"/>
                </p:cNvCxnSpPr>
                <p:nvPr/>
              </p:nvCxnSpPr>
              <p:spPr>
                <a:xfrm>
                  <a:off x="8888252" y="3705686"/>
                  <a:ext cx="752279" cy="657002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963A804D-C7CC-7447-9D49-8B13450983DA}"/>
                  </a:ext>
                </a:extLst>
              </p:cNvPr>
              <p:cNvGrpSpPr/>
              <p:nvPr/>
            </p:nvGrpSpPr>
            <p:grpSpPr>
              <a:xfrm>
                <a:off x="9941304" y="2732630"/>
                <a:ext cx="2008557" cy="1647002"/>
                <a:chOff x="7865974" y="3201686"/>
                <a:chExt cx="2008557" cy="1647002"/>
              </a:xfrm>
              <a:grpFill/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A4A59DC6-0493-7C46-A8C2-E106374874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36252" y="3201686"/>
                  <a:ext cx="504000" cy="504000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kumimoji="1" lang="zh-CN" altLang="en-US" sz="1350" kern="1200">
                    <a:solidFill>
                      <a:prstClr val="white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0D326FD4-8337-204C-8D44-9BB943A90B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65974" y="4344688"/>
                  <a:ext cx="504000" cy="504000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kumimoji="1" lang="zh-CN" altLang="en-US" sz="1350" kern="1200">
                    <a:solidFill>
                      <a:prstClr val="white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FD24F98-D8FE-014E-BFEC-90615B9FA4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06531" y="4362688"/>
                  <a:ext cx="468000" cy="468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kumimoji="1" lang="zh-CN" altLang="en-US" sz="1350" kern="1200" dirty="0">
                    <a:solidFill>
                      <a:prstClr val="white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" name="直线箭头连接符 24">
                  <a:extLst>
                    <a:ext uri="{FF2B5EF4-FFF2-40B4-BE49-F238E27FC236}">
                      <a16:creationId xmlns:a16="http://schemas.microsoft.com/office/drawing/2014/main" id="{678B16C2-2EFE-8547-B890-24A30CA33B39}"/>
                    </a:ext>
                  </a:extLst>
                </p:cNvPr>
                <p:cNvCxnSpPr>
                  <a:stCxn id="22" idx="4"/>
                  <a:endCxn id="23" idx="0"/>
                </p:cNvCxnSpPr>
                <p:nvPr/>
              </p:nvCxnSpPr>
              <p:spPr>
                <a:xfrm flipH="1">
                  <a:off x="8117974" y="3705686"/>
                  <a:ext cx="770278" cy="639002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线箭头连接符 25">
                  <a:extLst>
                    <a:ext uri="{FF2B5EF4-FFF2-40B4-BE49-F238E27FC236}">
                      <a16:creationId xmlns:a16="http://schemas.microsoft.com/office/drawing/2014/main" id="{6D8D6449-DA25-EA45-AF43-8EDB39CB4597}"/>
                    </a:ext>
                  </a:extLst>
                </p:cNvPr>
                <p:cNvCxnSpPr>
                  <a:stCxn id="22" idx="4"/>
                  <a:endCxn id="24" idx="0"/>
                </p:cNvCxnSpPr>
                <p:nvPr/>
              </p:nvCxnSpPr>
              <p:spPr>
                <a:xfrm>
                  <a:off x="8888252" y="3705686"/>
                  <a:ext cx="752279" cy="657002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9C52930D-1CC4-9A4B-8A40-8D952458D003}"/>
                  </a:ext>
                </a:extLst>
              </p:cNvPr>
              <p:cNvCxnSpPr>
                <a:endCxn id="27" idx="0"/>
              </p:cNvCxnSpPr>
              <p:nvPr/>
            </p:nvCxnSpPr>
            <p:spPr>
              <a:xfrm flipH="1">
                <a:off x="8678630" y="1920447"/>
                <a:ext cx="1338210" cy="821183"/>
              </a:xfrm>
              <a:prstGeom prst="straightConnector1">
                <a:avLst/>
              </a:prstGeom>
              <a:grp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EF134F33-D21D-2245-9F78-E42B3DC3EBE0}"/>
                  </a:ext>
                </a:extLst>
              </p:cNvPr>
              <p:cNvCxnSpPr>
                <a:stCxn id="12" idx="4"/>
                <a:endCxn id="22" idx="0"/>
              </p:cNvCxnSpPr>
              <p:nvPr/>
            </p:nvCxnSpPr>
            <p:spPr>
              <a:xfrm>
                <a:off x="9838572" y="2051081"/>
                <a:ext cx="1125010" cy="681549"/>
              </a:xfrm>
              <a:prstGeom prst="straightConnector1">
                <a:avLst/>
              </a:prstGeom>
              <a:grp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3D726132-236E-0341-A1B0-816971F32029}"/>
                  </a:ext>
                </a:extLst>
              </p:cNvPr>
              <p:cNvGrpSpPr/>
              <p:nvPr/>
            </p:nvGrpSpPr>
            <p:grpSpPr>
              <a:xfrm>
                <a:off x="9189025" y="4397632"/>
                <a:ext cx="2008557" cy="1143002"/>
                <a:chOff x="7865974" y="3705686"/>
                <a:chExt cx="2008557" cy="1143002"/>
              </a:xfrm>
              <a:grpFill/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FE5C7762-A173-F746-BE01-9A575BD409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65974" y="4344688"/>
                  <a:ext cx="504000" cy="504000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kumimoji="1" lang="zh-CN" altLang="en-US" sz="1350" kern="1200" dirty="0">
                    <a:solidFill>
                      <a:prstClr val="white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F17CE1D-3F0D-1641-AAB0-32CC241E46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06531" y="4362688"/>
                  <a:ext cx="468000" cy="468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kumimoji="1" lang="zh-CN" altLang="en-US" sz="1350" kern="1200" dirty="0">
                    <a:solidFill>
                      <a:prstClr val="white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直线箭头连接符 19">
                  <a:extLst>
                    <a:ext uri="{FF2B5EF4-FFF2-40B4-BE49-F238E27FC236}">
                      <a16:creationId xmlns:a16="http://schemas.microsoft.com/office/drawing/2014/main" id="{12DA714D-3C68-0E4E-A624-7E25F35DDB84}"/>
                    </a:ext>
                  </a:extLst>
                </p:cNvPr>
                <p:cNvCxnSpPr>
                  <a:endCxn id="18" idx="0"/>
                </p:cNvCxnSpPr>
                <p:nvPr/>
              </p:nvCxnSpPr>
              <p:spPr>
                <a:xfrm flipH="1">
                  <a:off x="8117974" y="3705686"/>
                  <a:ext cx="770278" cy="639002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线箭头连接符 20">
                  <a:extLst>
                    <a:ext uri="{FF2B5EF4-FFF2-40B4-BE49-F238E27FC236}">
                      <a16:creationId xmlns:a16="http://schemas.microsoft.com/office/drawing/2014/main" id="{826C4F78-AF48-864A-A1C1-F593550092FC}"/>
                    </a:ext>
                  </a:extLst>
                </p:cNvPr>
                <p:cNvCxnSpPr>
                  <a:endCxn id="19" idx="0"/>
                </p:cNvCxnSpPr>
                <p:nvPr/>
              </p:nvCxnSpPr>
              <p:spPr>
                <a:xfrm>
                  <a:off x="8888252" y="3705686"/>
                  <a:ext cx="752279" cy="657002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D9C1047-A13F-A44C-94AB-1E02ED108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321" y="4039475"/>
              <a:ext cx="189000" cy="189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kumimoji="1" lang="zh-CN" altLang="en-US" sz="1350" kern="120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B1D9333-61C0-DF44-8320-0EA984292599}"/>
                </a:ext>
              </a:extLst>
            </p:cNvPr>
            <p:cNvSpPr txBox="1"/>
            <p:nvPr/>
          </p:nvSpPr>
          <p:spPr>
            <a:xfrm>
              <a:off x="6263745" y="4019920"/>
              <a:ext cx="24230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Tx/>
                <a:defRPr/>
              </a:pPr>
              <a:r>
                <a:rPr lang="en-US" altLang="zh-CN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Feature</a:t>
              </a:r>
              <a:r>
                <a:rPr lang="zh-CN" altLang="en-US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or</a:t>
              </a:r>
              <a:r>
                <a:rPr lang="zh-CN" altLang="en-US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Attribute</a:t>
              </a:r>
              <a:r>
                <a:rPr lang="zh-CN" altLang="en-US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(Internal node)</a:t>
              </a:r>
              <a:endParaRPr lang="zh-CN" altLang="en-US" sz="105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A4BFEFB-A2AB-8348-8A01-F571A7071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4544" y="4330808"/>
              <a:ext cx="189000" cy="189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kumimoji="1" lang="zh-CN" altLang="en-US" sz="1350" kern="1200" dirty="0">
                <a:solidFill>
                  <a:prstClr val="white"/>
                </a:solidFill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A2F1DFD-6D0C-8746-9FDF-BDEDD8D02C5C}"/>
                </a:ext>
              </a:extLst>
            </p:cNvPr>
            <p:cNvSpPr txBox="1"/>
            <p:nvPr/>
          </p:nvSpPr>
          <p:spPr>
            <a:xfrm>
              <a:off x="6282790" y="4309892"/>
              <a:ext cx="17349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Tx/>
                <a:defRPr/>
              </a:pPr>
              <a:r>
                <a:rPr lang="en-US" altLang="zh-CN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Label</a:t>
              </a:r>
              <a:r>
                <a:rPr lang="zh-CN" altLang="en-US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  </a:t>
              </a:r>
              <a:r>
                <a:rPr lang="en-US" altLang="zh-CN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(Leaf</a:t>
              </a:r>
              <a:r>
                <a:rPr lang="zh-CN" altLang="en-US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200" dirty="0">
                  <a:solidFill>
                    <a:prstClr val="black"/>
                  </a:solidFill>
                  <a:latin typeface="+mn-lt"/>
                  <a:ea typeface="等线" panose="02010600030101010101" pitchFamily="2" charset="-122"/>
                  <a:cs typeface="Times New Roman" panose="02020603050405020304" pitchFamily="18" charset="0"/>
                </a:rPr>
                <a:t>node)</a:t>
              </a:r>
              <a:endParaRPr lang="zh-CN" altLang="en-US" sz="105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EF2EAD35-1086-AA21-0375-192882005E72}"/>
              </a:ext>
            </a:extLst>
          </p:cNvPr>
          <p:cNvCxnSpPr>
            <a:cxnSpLocks/>
          </p:cNvCxnSpPr>
          <p:nvPr/>
        </p:nvCxnSpPr>
        <p:spPr>
          <a:xfrm flipH="1" flipV="1">
            <a:off x="2318444" y="3994946"/>
            <a:ext cx="1" cy="3206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39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87F12EE-183A-0645-9161-7634C151AF6C}"/>
              </a:ext>
            </a:extLst>
          </p:cNvPr>
          <p:cNvSpPr txBox="1">
            <a:spLocks/>
          </p:cNvSpPr>
          <p:nvPr/>
        </p:nvSpPr>
        <p:spPr>
          <a:xfrm>
            <a:off x="236305" y="138856"/>
            <a:ext cx="547906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GB" altLang="zh-CN" dirty="0"/>
              <a:t>Modelling methods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B1779B-B3AC-0B4C-B5B4-A1B4558F0414}"/>
              </a:ext>
            </a:extLst>
          </p:cNvPr>
          <p:cNvSpPr/>
          <p:nvPr/>
        </p:nvSpPr>
        <p:spPr>
          <a:xfrm>
            <a:off x="287792" y="825801"/>
            <a:ext cx="4571999" cy="45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buClrTx/>
              <a:defRPr/>
            </a:pPr>
            <a:r>
              <a:rPr lang="en-US" altLang="zh-CN" sz="1350" b="1" kern="12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5-Fold</a:t>
            </a:r>
            <a:r>
              <a:rPr lang="zh-CN" altLang="en-US" sz="1350" b="1" kern="12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 </a:t>
            </a:r>
            <a:r>
              <a:rPr lang="en-GB" altLang="zh-CN" sz="1350" b="1" kern="12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Cross-Validation</a:t>
            </a:r>
          </a:p>
          <a:p>
            <a:pPr defTabSz="685800">
              <a:lnSpc>
                <a:spcPct val="120000"/>
              </a:lnSpc>
              <a:buClrTx/>
              <a:defRPr/>
            </a:pPr>
            <a:endParaRPr lang="zh-CN" altLang="en-US" sz="1050" kern="1200" baseline="30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E96C63-5274-8D41-AE18-E6ED7A84D963}"/>
              </a:ext>
            </a:extLst>
          </p:cNvPr>
          <p:cNvSpPr/>
          <p:nvPr/>
        </p:nvSpPr>
        <p:spPr>
          <a:xfrm>
            <a:off x="4590799" y="820651"/>
            <a:ext cx="4571999" cy="325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buClrTx/>
              <a:defRPr/>
            </a:pPr>
            <a:r>
              <a:rPr lang="en-US" altLang="zh-CN" sz="1350" b="1" kern="12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Grid Search</a:t>
            </a:r>
            <a:endParaRPr lang="zh-CN" altLang="en-US" sz="1050" kern="1200" baseline="30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2EC6430-E824-A44E-B038-C9B6DC08A977}"/>
              </a:ext>
            </a:extLst>
          </p:cNvPr>
          <p:cNvSpPr/>
          <p:nvPr/>
        </p:nvSpPr>
        <p:spPr>
          <a:xfrm>
            <a:off x="184477" y="4754119"/>
            <a:ext cx="964882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900" b="1" dirty="0">
                <a:solidFill>
                  <a:srgbClr val="222222"/>
                </a:solidFill>
                <a:latin typeface="Arial" panose="020B0604020202020204" pitchFamily="34" charset="0"/>
              </a:rPr>
              <a:t>Fayed, H. A., &amp; Atiya, A. F. (2019). Speed up grid-search for parameter selection of support vector machines. </a:t>
            </a:r>
            <a:r>
              <a:rPr lang="en-AU" altLang="zh-CN" sz="900" b="1" i="1" dirty="0">
                <a:solidFill>
                  <a:srgbClr val="222222"/>
                </a:solidFill>
                <a:latin typeface="Arial" panose="020B0604020202020204" pitchFamily="34" charset="0"/>
              </a:rPr>
              <a:t>Applied Soft Computing</a:t>
            </a:r>
            <a:r>
              <a:rPr lang="en-AU" altLang="zh-CN" sz="900" b="1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AU" altLang="zh-CN" sz="900" b="1" i="1" dirty="0">
                <a:solidFill>
                  <a:srgbClr val="222222"/>
                </a:solidFill>
                <a:latin typeface="Arial" panose="020B0604020202020204" pitchFamily="34" charset="0"/>
              </a:rPr>
              <a:t>80</a:t>
            </a:r>
            <a:r>
              <a:rPr lang="en-AU" altLang="zh-CN" sz="900" b="1" dirty="0">
                <a:solidFill>
                  <a:srgbClr val="222222"/>
                </a:solidFill>
                <a:latin typeface="Arial" panose="020B0604020202020204" pitchFamily="34" charset="0"/>
              </a:rPr>
              <a:t>, 202-210.</a:t>
            </a:r>
            <a:endParaRPr lang="zh-CN" altLang="en-US" sz="9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FD7CFEE-6113-FF42-B6CF-9F57F1C8C031}"/>
              </a:ext>
            </a:extLst>
          </p:cNvPr>
          <p:cNvGrpSpPr/>
          <p:nvPr/>
        </p:nvGrpSpPr>
        <p:grpSpPr>
          <a:xfrm>
            <a:off x="184477" y="1352762"/>
            <a:ext cx="8771322" cy="3164297"/>
            <a:chOff x="258417" y="1457026"/>
            <a:chExt cx="8771322" cy="3164297"/>
          </a:xfrm>
        </p:grpSpPr>
        <p:sp>
          <p:nvSpPr>
            <p:cNvPr id="8" name="矩形: 圆角 567">
              <a:extLst>
                <a:ext uri="{FF2B5EF4-FFF2-40B4-BE49-F238E27FC236}">
                  <a16:creationId xmlns:a16="http://schemas.microsoft.com/office/drawing/2014/main" id="{318EE457-981E-C34C-8268-1217F93A30ED}"/>
                </a:ext>
              </a:extLst>
            </p:cNvPr>
            <p:cNvSpPr/>
            <p:nvPr/>
          </p:nvSpPr>
          <p:spPr>
            <a:xfrm>
              <a:off x="4766574" y="1466578"/>
              <a:ext cx="2078999" cy="15120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14313" indent="-214313" defTabSz="685800">
                <a:buClrTx/>
                <a:buFont typeface="Wingdings" panose="05000000000000000000" pitchFamily="2" charset="2"/>
                <a:buChar char="l"/>
                <a:defRPr/>
              </a:pPr>
              <a:r>
                <a:rPr lang="en-GB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Set parameter range</a:t>
              </a:r>
            </a:p>
            <a:p>
              <a:pPr marL="214313" indent="-214313" defTabSz="685800">
                <a:buClrTx/>
                <a:buFont typeface="Wingdings" panose="05000000000000000000" pitchFamily="2" charset="2"/>
                <a:buChar char="l"/>
                <a:defRPr/>
              </a:pPr>
              <a:r>
                <a:rPr lang="en-GB" altLang="zh-CN" sz="1200" kern="1200" dirty="0" err="1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Adjus</a:t>
              </a:r>
              <a:r>
                <a:rPr lang="en-US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t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lang="en-US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the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lang="en-GB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parameter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lang="en-US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step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lang="en-US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by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lang="en-US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step</a:t>
              </a:r>
            </a:p>
            <a:p>
              <a:pPr marL="214313" indent="-214313" defTabSz="685800">
                <a:buClrTx/>
                <a:buFont typeface="Wingdings" panose="05000000000000000000" pitchFamily="2" charset="2"/>
                <a:buChar char="l"/>
                <a:defRPr/>
              </a:pPr>
              <a:r>
                <a:rPr lang="en-GB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lang="en-US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the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lang="en-US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base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lang="en-US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model</a:t>
              </a:r>
            </a:p>
            <a:p>
              <a:pPr marL="214313" indent="-214313" defTabSz="685800">
                <a:buClrTx/>
                <a:buFont typeface="Wingdings" panose="05000000000000000000" pitchFamily="2" charset="2"/>
                <a:buChar char="l"/>
                <a:defRPr/>
              </a:pPr>
              <a:r>
                <a:rPr lang="en-US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Get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lang="en-US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the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lang="en-US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better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lang="en-GB" altLang="zh-CN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parameter</a:t>
              </a:r>
              <a:r>
                <a:rPr lang="zh-CN" altLang="en-US" sz="1200" kern="1200" dirty="0">
                  <a:solidFill>
                    <a:schemeClr val="accent3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endParaRPr lang="en-GB" altLang="zh-CN" sz="1200" kern="1200" dirty="0">
                <a:solidFill>
                  <a:schemeClr val="accent3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graphicFrame>
          <p:nvGraphicFramePr>
            <p:cNvPr id="9" name="图表 8">
              <a:extLst>
                <a:ext uri="{FF2B5EF4-FFF2-40B4-BE49-F238E27FC236}">
                  <a16:creationId xmlns:a16="http://schemas.microsoft.com/office/drawing/2014/main" id="{9D54EF93-0DB8-CC4A-B31C-C6D1B2CD56D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4070564"/>
                </p:ext>
              </p:extLst>
            </p:nvPr>
          </p:nvGraphicFramePr>
          <p:xfrm>
            <a:off x="4771501" y="3109323"/>
            <a:ext cx="2079000" cy="151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1" name="图表 10">
              <a:extLst>
                <a:ext uri="{FF2B5EF4-FFF2-40B4-BE49-F238E27FC236}">
                  <a16:creationId xmlns:a16="http://schemas.microsoft.com/office/drawing/2014/main" id="{33313A2A-F69F-224F-91B7-E911C2997F1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2143661"/>
                </p:ext>
              </p:extLst>
            </p:nvPr>
          </p:nvGraphicFramePr>
          <p:xfrm>
            <a:off x="6950739" y="3106586"/>
            <a:ext cx="2079000" cy="151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1CF1A726-9B16-6C42-A928-873412B848A7}"/>
                </a:ext>
              </a:extLst>
            </p:cNvPr>
            <p:cNvSpPr/>
            <p:nvPr/>
          </p:nvSpPr>
          <p:spPr>
            <a:xfrm>
              <a:off x="1689586" y="1514188"/>
              <a:ext cx="714301" cy="44139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Fold</a:t>
              </a:r>
              <a:r>
                <a:rPr kumimoji="1" lang="zh-CN" altLang="en-US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2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D6A4421C-CA93-BB41-A07A-5E0C166CB45D}"/>
                </a:ext>
              </a:extLst>
            </p:cNvPr>
            <p:cNvSpPr/>
            <p:nvPr/>
          </p:nvSpPr>
          <p:spPr>
            <a:xfrm>
              <a:off x="975285" y="1514357"/>
              <a:ext cx="714301" cy="44139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Fold</a:t>
              </a:r>
              <a:r>
                <a:rPr kumimoji="1" lang="zh-CN" altLang="en-US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1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093DDCEC-B1F7-6443-BFE4-4F5133687C53}"/>
                </a:ext>
              </a:extLst>
            </p:cNvPr>
            <p:cNvSpPr/>
            <p:nvPr/>
          </p:nvSpPr>
          <p:spPr>
            <a:xfrm>
              <a:off x="2403886" y="1514187"/>
              <a:ext cx="714301" cy="44139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Fold</a:t>
              </a:r>
              <a:r>
                <a:rPr kumimoji="1" lang="zh-CN" altLang="en-US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3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D87F92DB-2C6A-B749-85A7-2C09121AF0C1}"/>
                </a:ext>
              </a:extLst>
            </p:cNvPr>
            <p:cNvSpPr/>
            <p:nvPr/>
          </p:nvSpPr>
          <p:spPr>
            <a:xfrm>
              <a:off x="3108408" y="1514187"/>
              <a:ext cx="714301" cy="44139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Fold</a:t>
              </a:r>
              <a:r>
                <a:rPr kumimoji="1" lang="zh-CN" altLang="en-US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4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4E627934-2A22-244F-B7A6-FE3106DD3007}"/>
                </a:ext>
              </a:extLst>
            </p:cNvPr>
            <p:cNvSpPr/>
            <p:nvPr/>
          </p:nvSpPr>
          <p:spPr>
            <a:xfrm>
              <a:off x="3812929" y="1514187"/>
              <a:ext cx="714301" cy="44139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Fold</a:t>
              </a:r>
              <a:r>
                <a:rPr kumimoji="1" lang="zh-CN" altLang="en-US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</a:t>
              </a: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5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A5A5A288-AAF8-7646-970F-52D9F397FAB6}"/>
                </a:ext>
              </a:extLst>
            </p:cNvPr>
            <p:cNvSpPr/>
            <p:nvPr/>
          </p:nvSpPr>
          <p:spPr>
            <a:xfrm>
              <a:off x="975285" y="2046925"/>
              <a:ext cx="714301" cy="441392"/>
            </a:xfrm>
            <a:prstGeom prst="roundRect">
              <a:avLst/>
            </a:pr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schemeClr val="tx1"/>
                  </a:solidFill>
                  <a:latin typeface="等线"/>
                  <a:ea typeface="等线" panose="02010600030101010101" pitchFamily="2" charset="-122"/>
                </a:rPr>
                <a:t>Test</a:t>
              </a:r>
              <a:endParaRPr kumimoji="1" lang="zh-CN" altLang="en-US" sz="1200" kern="1200" dirty="0">
                <a:solidFill>
                  <a:schemeClr val="tx1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46" name="圆角矩形 45">
              <a:extLst>
                <a:ext uri="{FF2B5EF4-FFF2-40B4-BE49-F238E27FC236}">
                  <a16:creationId xmlns:a16="http://schemas.microsoft.com/office/drawing/2014/main" id="{2545C329-97A0-684D-9E4B-1D0DBD472254}"/>
                </a:ext>
              </a:extLst>
            </p:cNvPr>
            <p:cNvSpPr/>
            <p:nvPr/>
          </p:nvSpPr>
          <p:spPr>
            <a:xfrm>
              <a:off x="1689586" y="2046925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E7E589CC-9FEF-C045-A88B-04AA7509DD74}"/>
                </a:ext>
              </a:extLst>
            </p:cNvPr>
            <p:cNvSpPr/>
            <p:nvPr/>
          </p:nvSpPr>
          <p:spPr>
            <a:xfrm>
              <a:off x="2394107" y="2046925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995DC368-CE06-1D40-8923-46C0F6387661}"/>
                </a:ext>
              </a:extLst>
            </p:cNvPr>
            <p:cNvSpPr/>
            <p:nvPr/>
          </p:nvSpPr>
          <p:spPr>
            <a:xfrm>
              <a:off x="3098629" y="2046925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89285DD6-A965-5344-9EA6-5218CD6FF8AE}"/>
                </a:ext>
              </a:extLst>
            </p:cNvPr>
            <p:cNvSpPr/>
            <p:nvPr/>
          </p:nvSpPr>
          <p:spPr>
            <a:xfrm>
              <a:off x="3803150" y="2043894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09CA038C-EF91-9A42-942C-41EF4E61158F}"/>
                </a:ext>
              </a:extLst>
            </p:cNvPr>
            <p:cNvSpPr/>
            <p:nvPr/>
          </p:nvSpPr>
          <p:spPr>
            <a:xfrm>
              <a:off x="989953" y="2579493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21AA755F-C12B-5C4B-810E-49A18BEC974F}"/>
                </a:ext>
              </a:extLst>
            </p:cNvPr>
            <p:cNvSpPr/>
            <p:nvPr/>
          </p:nvSpPr>
          <p:spPr>
            <a:xfrm>
              <a:off x="1704254" y="2579493"/>
              <a:ext cx="714301" cy="441392"/>
            </a:xfrm>
            <a:prstGeom prst="roundRect">
              <a:avLst/>
            </a:pr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schemeClr val="tx1"/>
                  </a:solidFill>
                  <a:latin typeface="等线"/>
                  <a:ea typeface="等线" panose="02010600030101010101" pitchFamily="2" charset="-122"/>
                </a:rPr>
                <a:t>Test</a:t>
              </a:r>
              <a:endParaRPr kumimoji="1" lang="zh-CN" altLang="en-US" sz="1200" kern="1200" dirty="0">
                <a:solidFill>
                  <a:schemeClr val="tx1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949F1972-244B-F64C-96FD-82843B68AE7D}"/>
                </a:ext>
              </a:extLst>
            </p:cNvPr>
            <p:cNvSpPr/>
            <p:nvPr/>
          </p:nvSpPr>
          <p:spPr>
            <a:xfrm>
              <a:off x="2408775" y="2579493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912C509A-A09A-434B-9B9B-3EDDB87DC0F1}"/>
                </a:ext>
              </a:extLst>
            </p:cNvPr>
            <p:cNvSpPr/>
            <p:nvPr/>
          </p:nvSpPr>
          <p:spPr>
            <a:xfrm>
              <a:off x="3113297" y="2579493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31268066-7DCF-A24E-A946-54BAF5EF241B}"/>
                </a:ext>
              </a:extLst>
            </p:cNvPr>
            <p:cNvSpPr/>
            <p:nvPr/>
          </p:nvSpPr>
          <p:spPr>
            <a:xfrm>
              <a:off x="3817818" y="2576462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1F4D98FC-9BBE-9D4E-BC73-519844CBCF38}"/>
                </a:ext>
              </a:extLst>
            </p:cNvPr>
            <p:cNvSpPr/>
            <p:nvPr/>
          </p:nvSpPr>
          <p:spPr>
            <a:xfrm>
              <a:off x="980174" y="3112060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A9D9C2A0-9B6C-DF49-9B23-CE34662C9011}"/>
                </a:ext>
              </a:extLst>
            </p:cNvPr>
            <p:cNvSpPr/>
            <p:nvPr/>
          </p:nvSpPr>
          <p:spPr>
            <a:xfrm>
              <a:off x="1694475" y="3112060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CF8CCAF-77D3-924E-BC3E-51F25C04AD2B}"/>
                </a:ext>
              </a:extLst>
            </p:cNvPr>
            <p:cNvSpPr/>
            <p:nvPr/>
          </p:nvSpPr>
          <p:spPr>
            <a:xfrm>
              <a:off x="2398996" y="3112060"/>
              <a:ext cx="714301" cy="441392"/>
            </a:xfrm>
            <a:prstGeom prst="roundRect">
              <a:avLst/>
            </a:pr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schemeClr val="tx1"/>
                  </a:solidFill>
                  <a:latin typeface="等线"/>
                  <a:ea typeface="等线" panose="02010600030101010101" pitchFamily="2" charset="-122"/>
                </a:rPr>
                <a:t>Test</a:t>
              </a:r>
              <a:endParaRPr kumimoji="1" lang="zh-CN" altLang="en-US" sz="1200" kern="1200" dirty="0">
                <a:solidFill>
                  <a:schemeClr val="tx1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0D9351E-27C3-D54B-8EC1-DA0B342B2AE6}"/>
                </a:ext>
              </a:extLst>
            </p:cNvPr>
            <p:cNvSpPr/>
            <p:nvPr/>
          </p:nvSpPr>
          <p:spPr>
            <a:xfrm>
              <a:off x="3103518" y="3112060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011601A8-F89E-F242-B13A-B8B77A3E2421}"/>
                </a:ext>
              </a:extLst>
            </p:cNvPr>
            <p:cNvSpPr/>
            <p:nvPr/>
          </p:nvSpPr>
          <p:spPr>
            <a:xfrm>
              <a:off x="3808039" y="3109029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BCD2DBC2-1F83-CF48-A6EB-3D65AD0E627F}"/>
                </a:ext>
              </a:extLst>
            </p:cNvPr>
            <p:cNvSpPr/>
            <p:nvPr/>
          </p:nvSpPr>
          <p:spPr>
            <a:xfrm>
              <a:off x="1004621" y="3644628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BEE7152D-6EBB-FB49-873F-D860F4A3E63D}"/>
                </a:ext>
              </a:extLst>
            </p:cNvPr>
            <p:cNvSpPr/>
            <p:nvPr/>
          </p:nvSpPr>
          <p:spPr>
            <a:xfrm>
              <a:off x="1718922" y="3644628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7951DF4D-1C52-EE4C-9848-288C01D562E8}"/>
                </a:ext>
              </a:extLst>
            </p:cNvPr>
            <p:cNvSpPr/>
            <p:nvPr/>
          </p:nvSpPr>
          <p:spPr>
            <a:xfrm>
              <a:off x="2423443" y="3644628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A01CC0D1-6FE1-AD4B-9927-EEA4A2BB9C11}"/>
                </a:ext>
              </a:extLst>
            </p:cNvPr>
            <p:cNvSpPr/>
            <p:nvPr/>
          </p:nvSpPr>
          <p:spPr>
            <a:xfrm>
              <a:off x="3127965" y="3644628"/>
              <a:ext cx="714301" cy="441392"/>
            </a:xfrm>
            <a:prstGeom prst="roundRect">
              <a:avLst/>
            </a:pr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schemeClr val="tx1"/>
                  </a:solidFill>
                  <a:latin typeface="等线"/>
                  <a:ea typeface="等线" panose="02010600030101010101" pitchFamily="2" charset="-122"/>
                </a:rPr>
                <a:t>Test</a:t>
              </a:r>
              <a:endParaRPr kumimoji="1" lang="zh-CN" altLang="en-US" sz="1200" kern="1200" dirty="0">
                <a:solidFill>
                  <a:schemeClr val="tx1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2C853D67-22E7-A145-A851-B0F9A967E86A}"/>
                </a:ext>
              </a:extLst>
            </p:cNvPr>
            <p:cNvSpPr/>
            <p:nvPr/>
          </p:nvSpPr>
          <p:spPr>
            <a:xfrm>
              <a:off x="3832486" y="3641597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B73BA0B5-D6EA-3A4D-A764-41112E83A7A7}"/>
                </a:ext>
              </a:extLst>
            </p:cNvPr>
            <p:cNvSpPr/>
            <p:nvPr/>
          </p:nvSpPr>
          <p:spPr>
            <a:xfrm>
              <a:off x="985064" y="4177194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FC752AD1-BF8F-3D4A-AE5C-02C2E9C41135}"/>
                </a:ext>
              </a:extLst>
            </p:cNvPr>
            <p:cNvSpPr/>
            <p:nvPr/>
          </p:nvSpPr>
          <p:spPr>
            <a:xfrm>
              <a:off x="1699365" y="4177194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DC9815EB-8C3D-6047-88DD-BF6CB8EC0113}"/>
                </a:ext>
              </a:extLst>
            </p:cNvPr>
            <p:cNvSpPr/>
            <p:nvPr/>
          </p:nvSpPr>
          <p:spPr>
            <a:xfrm>
              <a:off x="2403886" y="4177194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D39FE7B0-3665-7445-8954-6AC4306F5AB9}"/>
                </a:ext>
              </a:extLst>
            </p:cNvPr>
            <p:cNvSpPr/>
            <p:nvPr/>
          </p:nvSpPr>
          <p:spPr>
            <a:xfrm>
              <a:off x="3108408" y="4177194"/>
              <a:ext cx="714301" cy="44139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Train</a:t>
              </a:r>
              <a:endParaRPr kumimoji="1" lang="zh-CN" altLang="en-US" sz="1200" kern="1200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9116C5F7-9F1F-C54E-8A51-2F5B12C56622}"/>
                </a:ext>
              </a:extLst>
            </p:cNvPr>
            <p:cNvSpPr/>
            <p:nvPr/>
          </p:nvSpPr>
          <p:spPr>
            <a:xfrm>
              <a:off x="3812929" y="4174163"/>
              <a:ext cx="714301" cy="441392"/>
            </a:xfrm>
            <a:prstGeom prst="roundRect">
              <a:avLst/>
            </a:pr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kumimoji="1" lang="en-US" altLang="zh-CN" sz="1200" kern="1200" dirty="0">
                  <a:solidFill>
                    <a:schemeClr val="tx1"/>
                  </a:solidFill>
                  <a:latin typeface="等线"/>
                  <a:ea typeface="等线" panose="02010600030101010101" pitchFamily="2" charset="-122"/>
                </a:rPr>
                <a:t>Test</a:t>
              </a:r>
              <a:endParaRPr kumimoji="1" lang="zh-CN" altLang="en-US" sz="1200" kern="1200" dirty="0">
                <a:solidFill>
                  <a:schemeClr val="tx1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1736F4-64D8-BA4A-A5BB-D54F472B8869}"/>
                </a:ext>
              </a:extLst>
            </p:cNvPr>
            <p:cNvSpPr txBox="1"/>
            <p:nvPr/>
          </p:nvSpPr>
          <p:spPr>
            <a:xfrm>
              <a:off x="258420" y="2058759"/>
              <a:ext cx="1098583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150000"/>
                </a:lnSpc>
                <a:buClrTx/>
                <a:defRPr/>
              </a:pPr>
              <a:r>
                <a:rPr lang="en-US" altLang="zh-CN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Round</a:t>
              </a:r>
              <a:r>
                <a:rPr lang="zh-CN" altLang="en-US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lang="zh-CN" altLang="en-US" sz="12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F48F94A-4E71-A24A-950A-9AD0D1F53081}"/>
                </a:ext>
              </a:extLst>
            </p:cNvPr>
            <p:cNvSpPr txBox="1"/>
            <p:nvPr/>
          </p:nvSpPr>
          <p:spPr>
            <a:xfrm>
              <a:off x="258419" y="2562716"/>
              <a:ext cx="1098583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150000"/>
                </a:lnSpc>
                <a:buClrTx/>
                <a:defRPr/>
              </a:pPr>
              <a:r>
                <a:rPr lang="en-US" altLang="zh-CN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Round</a:t>
              </a:r>
              <a:r>
                <a:rPr lang="zh-CN" altLang="en-US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lang="zh-CN" altLang="en-US" sz="12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132E41B-869E-E94D-A4F2-5FB332FECC8C}"/>
                </a:ext>
              </a:extLst>
            </p:cNvPr>
            <p:cNvSpPr txBox="1"/>
            <p:nvPr/>
          </p:nvSpPr>
          <p:spPr>
            <a:xfrm>
              <a:off x="258418" y="3103764"/>
              <a:ext cx="1098583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150000"/>
                </a:lnSpc>
                <a:buClrTx/>
                <a:defRPr/>
              </a:pPr>
              <a:r>
                <a:rPr lang="en-US" altLang="zh-CN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Round</a:t>
              </a:r>
              <a:r>
                <a:rPr lang="zh-CN" altLang="en-US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lang="zh-CN" altLang="en-US" sz="12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7B488D-D3F8-6E4D-9FC5-047D3B3FFE7C}"/>
                </a:ext>
              </a:extLst>
            </p:cNvPr>
            <p:cNvSpPr txBox="1"/>
            <p:nvPr/>
          </p:nvSpPr>
          <p:spPr>
            <a:xfrm>
              <a:off x="258418" y="3697242"/>
              <a:ext cx="1098583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150000"/>
                </a:lnSpc>
                <a:buClrTx/>
                <a:defRPr/>
              </a:pPr>
              <a:r>
                <a:rPr lang="en-US" altLang="zh-CN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Round</a:t>
              </a:r>
              <a:r>
                <a:rPr lang="zh-CN" altLang="en-US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lang="zh-CN" altLang="en-US" sz="12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E944F5B-8349-BD49-B262-DED128B1AF8B}"/>
                </a:ext>
              </a:extLst>
            </p:cNvPr>
            <p:cNvSpPr txBox="1"/>
            <p:nvPr/>
          </p:nvSpPr>
          <p:spPr>
            <a:xfrm>
              <a:off x="258417" y="4231417"/>
              <a:ext cx="1098583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150000"/>
                </a:lnSpc>
                <a:buClrTx/>
                <a:defRPr/>
              </a:pPr>
              <a:r>
                <a:rPr lang="en-US" altLang="zh-CN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Round</a:t>
              </a:r>
              <a:r>
                <a:rPr lang="zh-CN" altLang="en-US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kern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lang="zh-CN" altLang="en-US" sz="12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57" name="图表 56">
              <a:extLst>
                <a:ext uri="{FF2B5EF4-FFF2-40B4-BE49-F238E27FC236}">
                  <a16:creationId xmlns:a16="http://schemas.microsoft.com/office/drawing/2014/main" id="{CB0DEB94-528C-7AA0-E124-62B0BE662FF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42552009"/>
                </p:ext>
              </p:extLst>
            </p:nvPr>
          </p:nvGraphicFramePr>
          <p:xfrm>
            <a:off x="6950739" y="1457026"/>
            <a:ext cx="2078998" cy="15235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45050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9CF726B-563B-574B-AF6B-E7860E99ACBC}"/>
              </a:ext>
            </a:extLst>
          </p:cNvPr>
          <p:cNvSpPr txBox="1">
            <a:spLocks/>
          </p:cNvSpPr>
          <p:nvPr/>
        </p:nvSpPr>
        <p:spPr>
          <a:xfrm>
            <a:off x="506283" y="163671"/>
            <a:ext cx="547906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GB" altLang="zh-CN" dirty="0"/>
              <a:t>Model training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4E6F1-AE45-3148-9553-7F93C7DE2AF3}"/>
              </a:ext>
            </a:extLst>
          </p:cNvPr>
          <p:cNvSpPr/>
          <p:nvPr/>
        </p:nvSpPr>
        <p:spPr>
          <a:xfrm>
            <a:off x="595951" y="828852"/>
            <a:ext cx="3635447" cy="45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buClrTx/>
              <a:defRPr/>
            </a:pPr>
            <a:r>
              <a:rPr lang="en-GB" altLang="zh-CN" sz="1350" b="1" kern="12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Train</a:t>
            </a:r>
            <a:r>
              <a:rPr lang="en-US" altLang="zh-CN" sz="1350" b="1" kern="1200" dirty="0" err="1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ing</a:t>
            </a:r>
            <a:r>
              <a:rPr lang="zh-CN" altLang="en-US" sz="1350" b="1" kern="12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1350" b="1" kern="12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Results</a:t>
            </a:r>
            <a:endParaRPr lang="en-US" altLang="zh-CN" sz="1050" kern="1200" baseline="30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685800">
              <a:lnSpc>
                <a:spcPct val="120000"/>
              </a:lnSpc>
              <a:buClrTx/>
              <a:defRPr/>
            </a:pPr>
            <a:endParaRPr lang="zh-CN" altLang="en-US" sz="1050" kern="1200" baseline="30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23">
            <a:extLst>
              <a:ext uri="{FF2B5EF4-FFF2-40B4-BE49-F238E27FC236}">
                <a16:creationId xmlns:a16="http://schemas.microsoft.com/office/drawing/2014/main" id="{FBDBD527-763F-014A-A1B0-F93BE3BFF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427565"/>
              </p:ext>
            </p:extLst>
          </p:nvPr>
        </p:nvGraphicFramePr>
        <p:xfrm>
          <a:off x="630113" y="1124203"/>
          <a:ext cx="7210739" cy="27223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4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5908">
                  <a:extLst>
                    <a:ext uri="{9D8B030D-6E8A-4147-A177-3AD203B41FA5}">
                      <a16:colId xmlns:a16="http://schemas.microsoft.com/office/drawing/2014/main" val="780223285"/>
                    </a:ext>
                  </a:extLst>
                </a:gridCol>
              </a:tblGrid>
              <a:tr h="347944"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accent3"/>
                          </a:solidFill>
                        </a:rPr>
                        <a:t>Train-AUC</a:t>
                      </a:r>
                      <a:endParaRPr lang="zh-CN" altLang="en-US" sz="1100" dirty="0">
                        <a:solidFill>
                          <a:schemeClr val="accent3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solidFill>
                            <a:schemeClr val="accent3"/>
                          </a:solidFill>
                        </a:rPr>
                        <a:t>Validation-AUC</a:t>
                      </a:r>
                      <a:endParaRPr lang="zh-CN" altLang="en-US" sz="1100" dirty="0">
                        <a:solidFill>
                          <a:schemeClr val="accent3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solidFill>
                            <a:schemeClr val="accent3"/>
                          </a:solidFill>
                        </a:rPr>
                        <a:t>Test-AUC</a:t>
                      </a:r>
                      <a:endParaRPr lang="zh-CN" altLang="en-US" sz="1100" dirty="0">
                        <a:solidFill>
                          <a:schemeClr val="accent3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9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XGBoost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/>
                        <a:t>0.6435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/>
                        <a:t>0.6424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/>
                        <a:t>0.6337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 err="1"/>
                        <a:t>XGBoost</a:t>
                      </a:r>
                      <a:r>
                        <a:rPr lang="zh-CN" altLang="en-US" sz="1100" dirty="0"/>
                        <a:t>*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0.7054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0.7059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0.7027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9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LightGBM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/>
                        <a:t>0.6427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0.6436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0.6361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 err="1"/>
                        <a:t>LightGBM</a:t>
                      </a:r>
                      <a:r>
                        <a:rPr lang="zh-CN" altLang="en-US" sz="1100" dirty="0"/>
                        <a:t>*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0.7057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0.7061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0.7032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CATboost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/>
                        <a:t>0.6421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0.6410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0.6344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 err="1"/>
                        <a:t>CATboost</a:t>
                      </a:r>
                      <a:r>
                        <a:rPr lang="zh-CN" altLang="en-US" sz="1100" dirty="0"/>
                        <a:t>*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0.7049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0.7050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0.7020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/>
                        <a:t>Ensemble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Model</a:t>
                      </a:r>
                      <a:endParaRPr lang="zh-CN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rgbClr val="001F60"/>
                          </a:solidFill>
                        </a:rPr>
                        <a:t>0.7066</a:t>
                      </a:r>
                      <a:endParaRPr lang="zh-CN" altLang="en-US" sz="1100" b="1" dirty="0">
                        <a:solidFill>
                          <a:srgbClr val="001F6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rgbClr val="001F60"/>
                          </a:solidFill>
                        </a:rPr>
                        <a:t>0.7067</a:t>
                      </a:r>
                      <a:endParaRPr lang="zh-CN" altLang="en-US" sz="1100" b="1" dirty="0">
                        <a:solidFill>
                          <a:srgbClr val="001F6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rgbClr val="001F60"/>
                          </a:solidFill>
                        </a:rPr>
                        <a:t>0.7043</a:t>
                      </a:r>
                      <a:endParaRPr lang="zh-CN" altLang="en-US" sz="1100" b="1" dirty="0">
                        <a:solidFill>
                          <a:srgbClr val="001F6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0944783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285AFCD9-F396-F44D-AC55-FADC211D6DCA}"/>
              </a:ext>
            </a:extLst>
          </p:cNvPr>
          <p:cNvSpPr txBox="1"/>
          <p:nvPr/>
        </p:nvSpPr>
        <p:spPr>
          <a:xfrm>
            <a:off x="630113" y="3967147"/>
            <a:ext cx="49802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  <a:defRPr/>
            </a:pPr>
            <a:r>
              <a:rPr lang="zh-CN" altLang="en-US" sz="1050" kern="12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* </a:t>
            </a:r>
            <a:r>
              <a:rPr lang="en-GB" altLang="zh-CN" sz="1050" kern="12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Indicates improvement of model when selected features are eliminated</a:t>
            </a:r>
            <a:r>
              <a:rPr lang="en-US" altLang="zh-CN" sz="1050" kern="12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.</a:t>
            </a:r>
            <a:endParaRPr lang="zh-CN" altLang="en-US" sz="1050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: 圆角 567">
            <a:extLst>
              <a:ext uri="{FF2B5EF4-FFF2-40B4-BE49-F238E27FC236}">
                <a16:creationId xmlns:a16="http://schemas.microsoft.com/office/drawing/2014/main" id="{A14D37FE-819F-BA41-8A06-4EA94379FF4B}"/>
              </a:ext>
            </a:extLst>
          </p:cNvPr>
          <p:cNvSpPr/>
          <p:nvPr/>
        </p:nvSpPr>
        <p:spPr>
          <a:xfrm>
            <a:off x="630113" y="4221063"/>
            <a:ext cx="4497221" cy="577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  <a:defRPr/>
            </a:pPr>
            <a:r>
              <a:rPr lang="en-GB" altLang="zh-CN" sz="1800" kern="12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Feature </a:t>
            </a:r>
            <a:r>
              <a:rPr lang="en-US" altLang="zh-CN" sz="1800" kern="12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Filtering</a:t>
            </a:r>
            <a:r>
              <a:rPr lang="zh-CN" altLang="en-US" sz="1800" kern="12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GB" altLang="zh-CN" sz="1800" kern="12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is effective</a:t>
            </a:r>
            <a:endParaRPr lang="zh-CN" altLang="en-US" sz="750" kern="12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134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1D5CE-8821-314C-99E0-914F6F30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7" y="272866"/>
            <a:ext cx="7360200" cy="548700"/>
          </a:xfrm>
        </p:spPr>
        <p:txBody>
          <a:bodyPr/>
          <a:lstStyle/>
          <a:p>
            <a:r>
              <a:rPr kumimoji="1" lang="en-GB" altLang="zh-CN" dirty="0"/>
              <a:t>Highlights 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Giraffe</a:t>
            </a:r>
            <a:endParaRPr kumimoji="1" lang="zh-CN" altLang="en-US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2A82846-9D55-2C49-988A-14DFA8002661}"/>
              </a:ext>
            </a:extLst>
          </p:cNvPr>
          <p:cNvGrpSpPr/>
          <p:nvPr/>
        </p:nvGrpSpPr>
        <p:grpSpPr>
          <a:xfrm>
            <a:off x="535497" y="1174846"/>
            <a:ext cx="7755905" cy="1651772"/>
            <a:chOff x="464070" y="988203"/>
            <a:chExt cx="7755905" cy="165177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025C053-92FB-2A4A-A99C-20D8130BC055}"/>
                </a:ext>
              </a:extLst>
            </p:cNvPr>
            <p:cNvGrpSpPr/>
            <p:nvPr/>
          </p:nvGrpSpPr>
          <p:grpSpPr>
            <a:xfrm>
              <a:off x="464070" y="988203"/>
              <a:ext cx="7755905" cy="1342553"/>
              <a:chOff x="872722" y="1551881"/>
              <a:chExt cx="7755905" cy="1092227"/>
            </a:xfrm>
          </p:grpSpPr>
          <p:pic>
            <p:nvPicPr>
              <p:cNvPr id="22" name="Google Shape;689;p57">
                <a:extLst>
                  <a:ext uri="{FF2B5EF4-FFF2-40B4-BE49-F238E27FC236}">
                    <a16:creationId xmlns:a16="http://schemas.microsoft.com/office/drawing/2014/main" id="{E2F54B64-6BB9-7647-B8AC-C416A2CCC3E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879" t="12724" r="4620" b="12732"/>
              <a:stretch/>
            </p:blipFill>
            <p:spPr>
              <a:xfrm>
                <a:off x="7439999" y="1551881"/>
                <a:ext cx="1188628" cy="97503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71BF9408-B6C7-F849-B76C-7125D53D0034}"/>
                  </a:ext>
                </a:extLst>
              </p:cNvPr>
              <p:cNvGrpSpPr/>
              <p:nvPr/>
            </p:nvGrpSpPr>
            <p:grpSpPr>
              <a:xfrm>
                <a:off x="872722" y="1669075"/>
                <a:ext cx="4565207" cy="975033"/>
                <a:chOff x="872722" y="1669075"/>
                <a:chExt cx="4565207" cy="975033"/>
              </a:xfrm>
            </p:grpSpPr>
            <p:pic>
              <p:nvPicPr>
                <p:cNvPr id="4" name="Google Shape;585;p53">
                  <a:extLst>
                    <a:ext uri="{FF2B5EF4-FFF2-40B4-BE49-F238E27FC236}">
                      <a16:creationId xmlns:a16="http://schemas.microsoft.com/office/drawing/2014/main" id="{5081E46F-AFFA-E242-88DB-B411C19F3DC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1723" t="4439" r="1423" b="7299"/>
                <a:stretch/>
              </p:blipFill>
              <p:spPr>
                <a:xfrm>
                  <a:off x="872722" y="1681030"/>
                  <a:ext cx="1095724" cy="8458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" name="Google Shape;521;p48">
                  <a:extLst>
                    <a:ext uri="{FF2B5EF4-FFF2-40B4-BE49-F238E27FC236}">
                      <a16:creationId xmlns:a16="http://schemas.microsoft.com/office/drawing/2014/main" id="{9A8B0A2E-7952-514B-9B20-7C6EC10454E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-21934" t="2276" r="-27991"/>
                <a:stretch/>
              </p:blipFill>
              <p:spPr>
                <a:xfrm>
                  <a:off x="3743816" y="1669075"/>
                  <a:ext cx="1694113" cy="9750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8C3C0126-3D6E-6A48-BADB-54B055ED82F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11" y="1436980"/>
              <a:ext cx="1376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676A4E4-64FA-DF4C-889E-7A65035DACBE}"/>
                </a:ext>
              </a:extLst>
            </p:cNvPr>
            <p:cNvSpPr txBox="1"/>
            <p:nvPr/>
          </p:nvSpPr>
          <p:spPr>
            <a:xfrm>
              <a:off x="1584264" y="1087928"/>
              <a:ext cx="1857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GB" altLang="zh-CN" b="1" dirty="0">
                  <a:latin typeface="Century Gothic" panose="020B0502020202020204" pitchFamily="34" charset="0"/>
                </a:rPr>
                <a:t>Model visualisation</a:t>
              </a:r>
              <a:endParaRPr kumimoji="1" lang="zh-CN" altLang="en-US" b="1" dirty="0">
                <a:latin typeface="Century Gothic" panose="020B0502020202020204" pitchFamily="34" charset="0"/>
              </a:endParaRP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9C835EC2-7AF1-DD49-9E87-8541DEF90390}"/>
                </a:ext>
              </a:extLst>
            </p:cNvPr>
            <p:cNvCxnSpPr>
              <a:cxnSpLocks/>
            </p:cNvCxnSpPr>
            <p:nvPr/>
          </p:nvCxnSpPr>
          <p:spPr>
            <a:xfrm>
              <a:off x="5134673" y="1436980"/>
              <a:ext cx="1376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892A4A1-0B07-EC40-9206-34EB3B22CA9D}"/>
                </a:ext>
              </a:extLst>
            </p:cNvPr>
            <p:cNvSpPr txBox="1"/>
            <p:nvPr/>
          </p:nvSpPr>
          <p:spPr>
            <a:xfrm>
              <a:off x="4894042" y="1039348"/>
              <a:ext cx="2176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GB" altLang="zh-CN" b="1" dirty="0">
                  <a:latin typeface="Century Gothic" panose="020B0502020202020204" pitchFamily="34" charset="0"/>
                </a:rPr>
                <a:t>Decision explainable</a:t>
              </a:r>
              <a:endParaRPr kumimoji="1" lang="zh-CN" altLang="en-US" b="1" dirty="0">
                <a:latin typeface="Century Gothic" panose="020B0502020202020204" pitchFamily="34" charset="0"/>
              </a:endParaRP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EC29D72A-DD50-C740-B981-6491EF4E4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9124" y="2199862"/>
              <a:ext cx="1382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C03F820-C88B-7E4C-B7A3-2CC347DD579F}"/>
                </a:ext>
              </a:extLst>
            </p:cNvPr>
            <p:cNvSpPr txBox="1"/>
            <p:nvPr/>
          </p:nvSpPr>
          <p:spPr>
            <a:xfrm>
              <a:off x="1597788" y="2330756"/>
              <a:ext cx="1857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GB" altLang="zh-CN" b="1" dirty="0">
                  <a:latin typeface="Century Gothic" panose="020B0502020202020204" pitchFamily="34" charset="0"/>
                </a:rPr>
                <a:t>Model suggestion</a:t>
              </a:r>
              <a:endParaRPr kumimoji="1" lang="zh-CN" altLang="en-US" b="1" dirty="0">
                <a:latin typeface="Century Gothic" panose="020B0502020202020204" pitchFamily="34" charset="0"/>
              </a:endParaRPr>
            </a:p>
          </p:txBody>
        </p: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101445B2-208C-E74E-BCAE-36C9D702F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4673" y="2184309"/>
              <a:ext cx="1382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097783D-6825-FA4A-8F87-3FE4F67803CE}"/>
                </a:ext>
              </a:extLst>
            </p:cNvPr>
            <p:cNvSpPr txBox="1"/>
            <p:nvPr/>
          </p:nvSpPr>
          <p:spPr>
            <a:xfrm>
              <a:off x="4971083" y="2332198"/>
              <a:ext cx="1857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GB" altLang="zh-CN" b="1" dirty="0">
                  <a:latin typeface="Century Gothic" panose="020B0502020202020204" pitchFamily="34" charset="0"/>
                </a:rPr>
                <a:t>Privacy preserving</a:t>
              </a:r>
              <a:endParaRPr kumimoji="1" lang="zh-CN" altLang="en-US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24" name="Oval 96">
            <a:extLst>
              <a:ext uri="{FF2B5EF4-FFF2-40B4-BE49-F238E27FC236}">
                <a16:creationId xmlns:a16="http://schemas.microsoft.com/office/drawing/2014/main" id="{A1144537-4A56-0C44-82D8-5A1B75398561}"/>
              </a:ext>
            </a:extLst>
          </p:cNvPr>
          <p:cNvSpPr/>
          <p:nvPr/>
        </p:nvSpPr>
        <p:spPr>
          <a:xfrm>
            <a:off x="474623" y="3365885"/>
            <a:ext cx="1403930" cy="851604"/>
          </a:xfrm>
          <a:prstGeom prst="ellipse">
            <a:avLst/>
          </a:prstGeom>
          <a:solidFill>
            <a:schemeClr val="tx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Efficient</a:t>
            </a:r>
          </a:p>
        </p:txBody>
      </p:sp>
      <p:sp>
        <p:nvSpPr>
          <p:cNvPr id="38" name="Oval 96">
            <a:extLst>
              <a:ext uri="{FF2B5EF4-FFF2-40B4-BE49-F238E27FC236}">
                <a16:creationId xmlns:a16="http://schemas.microsoft.com/office/drawing/2014/main" id="{A4452E03-853D-C648-8948-195C6A615076}"/>
              </a:ext>
            </a:extLst>
          </p:cNvPr>
          <p:cNvSpPr/>
          <p:nvPr/>
        </p:nvSpPr>
        <p:spPr>
          <a:xfrm>
            <a:off x="2537179" y="3321556"/>
            <a:ext cx="1403930" cy="851604"/>
          </a:xfrm>
          <a:prstGeom prst="ellipse">
            <a:avLst/>
          </a:prstGeom>
          <a:solidFill>
            <a:schemeClr val="tx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Effective</a:t>
            </a:r>
          </a:p>
        </p:txBody>
      </p:sp>
      <p:sp>
        <p:nvSpPr>
          <p:cNvPr id="39" name="Oval 96">
            <a:extLst>
              <a:ext uri="{FF2B5EF4-FFF2-40B4-BE49-F238E27FC236}">
                <a16:creationId xmlns:a16="http://schemas.microsoft.com/office/drawing/2014/main" id="{8A7E8A45-D71A-514E-B03B-77857CA97FB4}"/>
              </a:ext>
            </a:extLst>
          </p:cNvPr>
          <p:cNvSpPr/>
          <p:nvPr/>
        </p:nvSpPr>
        <p:spPr>
          <a:xfrm>
            <a:off x="4833262" y="3361163"/>
            <a:ext cx="1688377" cy="851604"/>
          </a:xfrm>
          <a:prstGeom prst="ellipse">
            <a:avLst/>
          </a:prstGeom>
          <a:solidFill>
            <a:schemeClr val="tx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Explainable</a:t>
            </a:r>
          </a:p>
        </p:txBody>
      </p:sp>
      <p:sp>
        <p:nvSpPr>
          <p:cNvPr id="40" name="Oval 96">
            <a:extLst>
              <a:ext uri="{FF2B5EF4-FFF2-40B4-BE49-F238E27FC236}">
                <a16:creationId xmlns:a16="http://schemas.microsoft.com/office/drawing/2014/main" id="{A15906FF-E1FE-5F4D-9EB1-8998E7AD1020}"/>
              </a:ext>
            </a:extLst>
          </p:cNvPr>
          <p:cNvSpPr/>
          <p:nvPr/>
        </p:nvSpPr>
        <p:spPr>
          <a:xfrm>
            <a:off x="7080811" y="3361163"/>
            <a:ext cx="1986614" cy="851604"/>
          </a:xfrm>
          <a:prstGeom prst="ellipse">
            <a:avLst/>
          </a:prstGeom>
          <a:solidFill>
            <a:schemeClr val="tx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2">
                    <a:lumMod val="50000"/>
                  </a:schemeClr>
                </a:solidFill>
              </a:rPr>
              <a:t>Generalisable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0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8" grpId="0" animBg="1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90;p73">
            <a:extLst>
              <a:ext uri="{FF2B5EF4-FFF2-40B4-BE49-F238E27FC236}">
                <a16:creationId xmlns:a16="http://schemas.microsoft.com/office/drawing/2014/main" id="{56821FAE-7155-684B-9D1A-12E2728767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008" y="515070"/>
            <a:ext cx="5172271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</a:t>
            </a:r>
            <a:r>
              <a:rPr lang="en" sz="2400" dirty="0">
                <a:solidFill>
                  <a:srgbClr val="002060"/>
                </a:solidFill>
                <a:latin typeface="Segoe Print" panose="02000800000000000000" pitchFamily="2" charset="0"/>
              </a:rPr>
              <a:t>Meet</a:t>
            </a:r>
            <a:r>
              <a:rPr lang="en" dirty="0"/>
              <a:t>                      </a:t>
            </a:r>
            <a:r>
              <a:rPr lang="en" sz="2400" dirty="0">
                <a:solidFill>
                  <a:srgbClr val="002060"/>
                </a:solidFill>
                <a:latin typeface="Segoe Print" panose="02000800000000000000" pitchFamily="2" charset="0"/>
                <a:ea typeface="STXinwei" panose="02010800040101010101" pitchFamily="2" charset="-122"/>
              </a:rPr>
              <a:t>team</a:t>
            </a:r>
            <a:endParaRPr sz="2400" dirty="0">
              <a:solidFill>
                <a:srgbClr val="002060"/>
              </a:solidFill>
              <a:latin typeface="Segoe Print" panose="02000800000000000000" pitchFamily="2" charset="0"/>
              <a:ea typeface="STXinwei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92C06E-EEB1-5B4B-9D30-B27A56B7D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82" y="118776"/>
            <a:ext cx="1783235" cy="98320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173543C-ED64-974B-8623-8FEC76A04D13}"/>
              </a:ext>
            </a:extLst>
          </p:cNvPr>
          <p:cNvGrpSpPr/>
          <p:nvPr/>
        </p:nvGrpSpPr>
        <p:grpSpPr>
          <a:xfrm>
            <a:off x="394339" y="1026914"/>
            <a:ext cx="8453806" cy="2857714"/>
            <a:chOff x="634970" y="975002"/>
            <a:chExt cx="8453806" cy="2857714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1CF5CF5-AE2B-E24C-AA11-52006B435DFB}"/>
                </a:ext>
              </a:extLst>
            </p:cNvPr>
            <p:cNvGrpSpPr/>
            <p:nvPr/>
          </p:nvGrpSpPr>
          <p:grpSpPr>
            <a:xfrm>
              <a:off x="7627138" y="975002"/>
              <a:ext cx="1461638" cy="2819117"/>
              <a:chOff x="2144658" y="975002"/>
              <a:chExt cx="1461638" cy="2819117"/>
            </a:xfrm>
          </p:grpSpPr>
          <p:pic>
            <p:nvPicPr>
              <p:cNvPr id="21" name="Picture 12">
                <a:extLst>
                  <a:ext uri="{FF2B5EF4-FFF2-40B4-BE49-F238E27FC236}">
                    <a16:creationId xmlns:a16="http://schemas.microsoft.com/office/drawing/2014/main" id="{B749F9B5-31F3-6949-9C6A-28588477DF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9972" t="-33680" r="-53515" b="-20973"/>
              <a:stretch/>
            </p:blipFill>
            <p:spPr>
              <a:xfrm>
                <a:off x="2144658" y="975002"/>
                <a:ext cx="1461638" cy="193574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B73ACCD-819C-7F4F-BF38-AF9697DBBF68}"/>
                  </a:ext>
                </a:extLst>
              </p:cNvPr>
              <p:cNvSpPr txBox="1"/>
              <p:nvPr/>
            </p:nvSpPr>
            <p:spPr>
              <a:xfrm>
                <a:off x="2144658" y="2716901"/>
                <a:ext cx="112615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GB" altLang="zh-CN" dirty="0" err="1"/>
                  <a:t>SiYu</a:t>
                </a:r>
                <a:endParaRPr kumimoji="1" lang="en-GB" altLang="zh-CN" dirty="0"/>
              </a:p>
              <a:p>
                <a:endParaRPr kumimoji="1" lang="en-GB" altLang="zh-CN" dirty="0"/>
              </a:p>
              <a:p>
                <a:pPr algn="ctr"/>
                <a:r>
                  <a:rPr kumimoji="1" lang="en-GB" altLang="zh-CN" sz="1200" dirty="0"/>
                  <a:t>Server development and operation</a:t>
                </a:r>
                <a:endParaRPr kumimoji="1" lang="zh-CN" altLang="en-US" sz="1200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6A24A38-145B-D640-9BB7-EBC536628527}"/>
                </a:ext>
              </a:extLst>
            </p:cNvPr>
            <p:cNvGrpSpPr/>
            <p:nvPr/>
          </p:nvGrpSpPr>
          <p:grpSpPr>
            <a:xfrm>
              <a:off x="634970" y="1200904"/>
              <a:ext cx="6694853" cy="2631812"/>
              <a:chOff x="634970" y="1200904"/>
              <a:chExt cx="6694853" cy="2631812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01D6C45-285C-F241-9A9A-F098D4B611E8}"/>
                  </a:ext>
                </a:extLst>
              </p:cNvPr>
              <p:cNvGrpSpPr/>
              <p:nvPr/>
            </p:nvGrpSpPr>
            <p:grpSpPr>
              <a:xfrm>
                <a:off x="634970" y="1291369"/>
                <a:ext cx="1571625" cy="2541347"/>
                <a:chOff x="634970" y="1291369"/>
                <a:chExt cx="1571625" cy="2541347"/>
              </a:xfrm>
            </p:grpSpPr>
            <p:pic>
              <p:nvPicPr>
                <p:cNvPr id="4" name="Picture 8" descr="A picture containing application&#10;&#10;Description automatically generated">
                  <a:extLst>
                    <a:ext uri="{FF2B5EF4-FFF2-40B4-BE49-F238E27FC236}">
                      <a16:creationId xmlns:a16="http://schemas.microsoft.com/office/drawing/2014/main" id="{7FE0C0CC-A5F5-9E4D-A0E1-4C294A51B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3465"/>
                <a:stretch/>
              </p:blipFill>
              <p:spPr>
                <a:xfrm>
                  <a:off x="634970" y="1291369"/>
                  <a:ext cx="1571625" cy="1365204"/>
                </a:xfrm>
                <a:prstGeom prst="rect">
                  <a:avLst/>
                </a:prstGeom>
              </p:spPr>
            </p:pic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8CB2D001-9344-CB4E-91CF-043CD841027D}"/>
                    </a:ext>
                  </a:extLst>
                </p:cNvPr>
                <p:cNvSpPr txBox="1"/>
                <p:nvPr/>
              </p:nvSpPr>
              <p:spPr>
                <a:xfrm>
                  <a:off x="786043" y="2755498"/>
                  <a:ext cx="1269478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GB" altLang="zh-CN" dirty="0" err="1"/>
                    <a:t>DaWei</a:t>
                  </a:r>
                  <a:endParaRPr kumimoji="1" lang="en-GB" altLang="zh-CN" dirty="0"/>
                </a:p>
                <a:p>
                  <a:endParaRPr kumimoji="1" lang="en-GB" altLang="zh-CN" dirty="0"/>
                </a:p>
                <a:p>
                  <a:pPr algn="ctr"/>
                  <a:r>
                    <a:rPr kumimoji="1" lang="en-GB" altLang="zh-CN" sz="1200" dirty="0"/>
                    <a:t>Product design, product management</a:t>
                  </a:r>
                  <a:endParaRPr kumimoji="1" lang="zh-CN" altLang="en-US" sz="1200" dirty="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F353BF2-BCA3-E943-B351-0E759B97B7D8}"/>
                  </a:ext>
                </a:extLst>
              </p:cNvPr>
              <p:cNvGrpSpPr/>
              <p:nvPr/>
            </p:nvGrpSpPr>
            <p:grpSpPr>
              <a:xfrm>
                <a:off x="3294603" y="1200904"/>
                <a:ext cx="1461638" cy="2449007"/>
                <a:chOff x="2146941" y="1188481"/>
                <a:chExt cx="1461638" cy="2449007"/>
              </a:xfrm>
            </p:grpSpPr>
            <p:pic>
              <p:nvPicPr>
                <p:cNvPr id="5" name="Picture 12" descr="A person in a blue shi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95A645E-7CC5-2F4E-99AF-2E0989289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8050"/>
                <a:stretch/>
              </p:blipFill>
              <p:spPr>
                <a:xfrm>
                  <a:off x="2146941" y="1188481"/>
                  <a:ext cx="1461638" cy="1502681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DCAAA47-74BC-C045-95A5-29FA53535B69}"/>
                    </a:ext>
                  </a:extLst>
                </p:cNvPr>
                <p:cNvSpPr txBox="1"/>
                <p:nvPr/>
              </p:nvSpPr>
              <p:spPr>
                <a:xfrm>
                  <a:off x="2383727" y="2744936"/>
                  <a:ext cx="1126156" cy="892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GB" altLang="zh-CN" dirty="0" err="1"/>
                    <a:t>JunXiang</a:t>
                  </a:r>
                  <a:endParaRPr kumimoji="1" lang="en-GB" altLang="zh-CN" dirty="0"/>
                </a:p>
                <a:p>
                  <a:endParaRPr kumimoji="1" lang="en-GB" altLang="zh-CN" dirty="0"/>
                </a:p>
                <a:p>
                  <a:pPr algn="ctr"/>
                  <a:r>
                    <a:rPr kumimoji="1" lang="en-GB" altLang="zh-CN" sz="1200" dirty="0"/>
                    <a:t>Data analysis, modelling</a:t>
                  </a:r>
                  <a:endParaRPr kumimoji="1" lang="zh-CN" altLang="en-US" sz="1200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57B15D54-0E7C-EF4E-827F-2F3B620D34C0}"/>
                  </a:ext>
                </a:extLst>
              </p:cNvPr>
              <p:cNvGrpSpPr/>
              <p:nvPr/>
            </p:nvGrpSpPr>
            <p:grpSpPr>
              <a:xfrm>
                <a:off x="2235539" y="1437160"/>
                <a:ext cx="1126156" cy="2395556"/>
                <a:chOff x="3799377" y="1393682"/>
                <a:chExt cx="1126156" cy="2395556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32CECA06-AE86-794B-9FC5-D7C8F33DE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3313" y="1393682"/>
                  <a:ext cx="960233" cy="1219205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644C9C2-7D47-9F49-A13C-DB20A070592F}"/>
                    </a:ext>
                  </a:extLst>
                </p:cNvPr>
                <p:cNvSpPr txBox="1"/>
                <p:nvPr/>
              </p:nvSpPr>
              <p:spPr>
                <a:xfrm>
                  <a:off x="3799377" y="2712020"/>
                  <a:ext cx="112615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dirty="0" err="1"/>
                    <a:t>YaQi</a:t>
                  </a:r>
                  <a:endParaRPr kumimoji="1" lang="en-GB" altLang="zh-CN" dirty="0"/>
                </a:p>
                <a:p>
                  <a:endParaRPr kumimoji="1" lang="en-GB" altLang="zh-CN" dirty="0"/>
                </a:p>
                <a:p>
                  <a:pPr algn="ctr"/>
                  <a:r>
                    <a:rPr kumimoji="1" lang="en-US" altLang="zh-CN" sz="1200" dirty="0"/>
                    <a:t>Product design and presentation</a:t>
                  </a:r>
                  <a:endParaRPr kumimoji="1" lang="zh-CN" altLang="en-US" sz="1200" dirty="0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2CD6AEE0-400B-114D-B85A-111D6576228C}"/>
                  </a:ext>
                </a:extLst>
              </p:cNvPr>
              <p:cNvGrpSpPr/>
              <p:nvPr/>
            </p:nvGrpSpPr>
            <p:grpSpPr>
              <a:xfrm>
                <a:off x="6203667" y="1488013"/>
                <a:ext cx="1126156" cy="2344703"/>
                <a:chOff x="2261863" y="1523187"/>
                <a:chExt cx="1126156" cy="2344703"/>
              </a:xfrm>
            </p:grpSpPr>
            <p:pic>
              <p:nvPicPr>
                <p:cNvPr id="15" name="Picture 12">
                  <a:extLst>
                    <a:ext uri="{FF2B5EF4-FFF2-40B4-BE49-F238E27FC236}">
                      <a16:creationId xmlns:a16="http://schemas.microsoft.com/office/drawing/2014/main" id="{62EC1D18-2C09-F34E-A888-A0BD21D38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5770" b="733"/>
                <a:stretch/>
              </p:blipFill>
              <p:spPr>
                <a:xfrm>
                  <a:off x="2381263" y="1523187"/>
                  <a:ext cx="894044" cy="1168351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64C2D8CA-4DB7-8F41-B682-6C512A651E95}"/>
                    </a:ext>
                  </a:extLst>
                </p:cNvPr>
                <p:cNvSpPr txBox="1"/>
                <p:nvPr/>
              </p:nvSpPr>
              <p:spPr>
                <a:xfrm>
                  <a:off x="2261863" y="2790672"/>
                  <a:ext cx="112615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GB" altLang="zh-CN" dirty="0" err="1"/>
                    <a:t>Wanyi</a:t>
                  </a:r>
                  <a:endParaRPr kumimoji="1" lang="en-GB" altLang="zh-CN" dirty="0"/>
                </a:p>
                <a:p>
                  <a:endParaRPr kumimoji="1" lang="en-GB" altLang="zh-CN" dirty="0"/>
                </a:p>
                <a:p>
                  <a:pPr algn="ctr"/>
                  <a:r>
                    <a:rPr kumimoji="1" lang="en-GB" altLang="zh-CN" sz="1200" dirty="0"/>
                    <a:t>Server development and operation</a:t>
                  </a:r>
                  <a:endParaRPr kumimoji="1" lang="zh-CN" altLang="en-US" sz="1200" dirty="0"/>
                </a:p>
              </p:txBody>
            </p:sp>
          </p:grp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DC7BFED-4F5E-4D4F-89EB-69DB2BBF5CE1}"/>
              </a:ext>
            </a:extLst>
          </p:cNvPr>
          <p:cNvGrpSpPr/>
          <p:nvPr/>
        </p:nvGrpSpPr>
        <p:grpSpPr>
          <a:xfrm>
            <a:off x="4309942" y="1026914"/>
            <a:ext cx="1590372" cy="2699477"/>
            <a:chOff x="2144658" y="1050068"/>
            <a:chExt cx="1461638" cy="2621843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C913C53A-0B27-8349-BD8D-D47A59FC7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31743" t="-33235" r="-31743" b="-28758"/>
            <a:stretch/>
          </p:blipFill>
          <p:spPr>
            <a:xfrm>
              <a:off x="2144658" y="1050068"/>
              <a:ext cx="1461638" cy="1988452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E5D06E8-39FD-4241-A6E1-4B0D8C0D1758}"/>
                </a:ext>
              </a:extLst>
            </p:cNvPr>
            <p:cNvSpPr txBox="1"/>
            <p:nvPr/>
          </p:nvSpPr>
          <p:spPr>
            <a:xfrm>
              <a:off x="2324802" y="2779359"/>
              <a:ext cx="112615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XinRan</a:t>
              </a:r>
              <a:endParaRPr kumimoji="1" lang="en-GB" altLang="zh-CN" dirty="0"/>
            </a:p>
            <a:p>
              <a:endParaRPr kumimoji="1" lang="en-GB" altLang="zh-CN" dirty="0"/>
            </a:p>
            <a:p>
              <a:pPr algn="ctr"/>
              <a:r>
                <a:rPr kumimoji="1" lang="en-GB" altLang="zh-CN" sz="1200" dirty="0"/>
                <a:t>Data analysis, modelling</a:t>
              </a:r>
              <a:endParaRPr kumimoji="1"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63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11513" t="3899" r="5353" b="9453"/>
          <a:stretch/>
        </p:blipFill>
        <p:spPr>
          <a:xfrm>
            <a:off x="3491064" y="1580265"/>
            <a:ext cx="1897500" cy="207961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1"/>
          </p:nvPr>
        </p:nvSpPr>
        <p:spPr>
          <a:xfrm>
            <a:off x="1097248" y="1496110"/>
            <a:ext cx="1897499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dirty="0"/>
              <a:t>M</a:t>
            </a:r>
            <a:r>
              <a:rPr lang="en" sz="2400" dirty="0" err="1"/>
              <a:t>otivation</a:t>
            </a:r>
            <a:endParaRPr sz="2400" dirty="0"/>
          </a:p>
        </p:txBody>
      </p:sp>
      <p:sp>
        <p:nvSpPr>
          <p:cNvPr id="507" name="Google Shape;507;p47"/>
          <p:cNvSpPr txBox="1">
            <a:spLocks noGrp="1"/>
          </p:cNvSpPr>
          <p:nvPr>
            <p:ph type="subTitle" idx="3"/>
          </p:nvPr>
        </p:nvSpPr>
        <p:spPr>
          <a:xfrm>
            <a:off x="6661462" y="1496110"/>
            <a:ext cx="1897499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Our product</a:t>
            </a:r>
            <a:endParaRPr sz="2400" dirty="0"/>
          </a:p>
        </p:txBody>
      </p:sp>
      <p:sp>
        <p:nvSpPr>
          <p:cNvPr id="509" name="Google Shape;509;p47"/>
          <p:cNvSpPr txBox="1">
            <a:spLocks noGrp="1"/>
          </p:cNvSpPr>
          <p:nvPr>
            <p:ph type="subTitle" idx="5"/>
          </p:nvPr>
        </p:nvSpPr>
        <p:spPr>
          <a:xfrm>
            <a:off x="1097250" y="3200920"/>
            <a:ext cx="22785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Our algorithm</a:t>
            </a:r>
            <a:endParaRPr sz="2400" dirty="0"/>
          </a:p>
        </p:txBody>
      </p:sp>
      <p:sp>
        <p:nvSpPr>
          <p:cNvPr id="513" name="Google Shape;513;p47"/>
          <p:cNvSpPr txBox="1">
            <a:spLocks noGrp="1"/>
          </p:cNvSpPr>
          <p:nvPr>
            <p:ph type="title" idx="9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title" idx="13"/>
          </p:nvPr>
        </p:nvSpPr>
        <p:spPr>
          <a:xfrm>
            <a:off x="6297149" y="1481471"/>
            <a:ext cx="555713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sp>
        <p:nvSpPr>
          <p:cNvPr id="515" name="Google Shape;515;p47"/>
          <p:cNvSpPr txBox="1">
            <a:spLocks noGrp="1"/>
          </p:cNvSpPr>
          <p:nvPr>
            <p:ph type="title" idx="14"/>
          </p:nvPr>
        </p:nvSpPr>
        <p:spPr>
          <a:xfrm>
            <a:off x="716250" y="3185876"/>
            <a:ext cx="609116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03</a:t>
            </a:r>
            <a:endParaRPr sz="2000" dirty="0"/>
          </a:p>
        </p:txBody>
      </p:sp>
      <p:sp>
        <p:nvSpPr>
          <p:cNvPr id="13" name="Google Shape;509;p47">
            <a:extLst>
              <a:ext uri="{FF2B5EF4-FFF2-40B4-BE49-F238E27FC236}">
                <a16:creationId xmlns:a16="http://schemas.microsoft.com/office/drawing/2014/main" id="{2CE763EF-52A2-7B4D-8A91-EB03D9BC3A9F}"/>
              </a:ext>
            </a:extLst>
          </p:cNvPr>
          <p:cNvSpPr txBox="1">
            <a:spLocks/>
          </p:cNvSpPr>
          <p:nvPr/>
        </p:nvSpPr>
        <p:spPr>
          <a:xfrm>
            <a:off x="6661463" y="3125686"/>
            <a:ext cx="18975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sz="2400" dirty="0"/>
              <a:t>Highlights</a:t>
            </a:r>
            <a:r>
              <a:rPr lang="en-GB" dirty="0"/>
              <a:t> </a:t>
            </a:r>
          </a:p>
        </p:txBody>
      </p:sp>
      <p:sp>
        <p:nvSpPr>
          <p:cNvPr id="14" name="Google Shape;514;p47">
            <a:extLst>
              <a:ext uri="{FF2B5EF4-FFF2-40B4-BE49-F238E27FC236}">
                <a16:creationId xmlns:a16="http://schemas.microsoft.com/office/drawing/2014/main" id="{46C0D1A3-EAA0-F24C-A0EB-85E5FA62CB1A}"/>
              </a:ext>
            </a:extLst>
          </p:cNvPr>
          <p:cNvSpPr txBox="1">
            <a:spLocks/>
          </p:cNvSpPr>
          <p:nvPr/>
        </p:nvSpPr>
        <p:spPr>
          <a:xfrm>
            <a:off x="6266549" y="3105191"/>
            <a:ext cx="555713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1479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0818C-09B8-E34B-BF88-41FE9FE10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13" y="190287"/>
            <a:ext cx="7360200" cy="548700"/>
          </a:xfrm>
        </p:spPr>
        <p:txBody>
          <a:bodyPr/>
          <a:lstStyle/>
          <a:p>
            <a:r>
              <a:rPr kumimoji="1" lang="en-US" altLang="zh-CN" dirty="0" err="1"/>
              <a:t>eXplainable</a:t>
            </a:r>
            <a:r>
              <a:rPr kumimoji="1" lang="en-US" altLang="zh-CN" dirty="0"/>
              <a:t> AI</a:t>
            </a:r>
            <a:endParaRPr kumimoji="1" lang="zh-CN" altLang="en-US" dirty="0"/>
          </a:p>
        </p:txBody>
      </p:sp>
      <p:sp>
        <p:nvSpPr>
          <p:cNvPr id="5" name="Google Shape;498;p46">
            <a:extLst>
              <a:ext uri="{FF2B5EF4-FFF2-40B4-BE49-F238E27FC236}">
                <a16:creationId xmlns:a16="http://schemas.microsoft.com/office/drawing/2014/main" id="{B04A3677-D0AF-A049-99A8-48B7558B5E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73510" y="2043587"/>
            <a:ext cx="2844000" cy="429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2000" b="1" dirty="0" err="1"/>
              <a:t>Explainability</a:t>
            </a:r>
            <a:endParaRPr lang="en-US" altLang="zh-CN" sz="2000" b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/>
              <a:t>            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D3C949-3106-1442-B920-E34C081E63BD}"/>
              </a:ext>
            </a:extLst>
          </p:cNvPr>
          <p:cNvGrpSpPr/>
          <p:nvPr/>
        </p:nvGrpSpPr>
        <p:grpSpPr>
          <a:xfrm>
            <a:off x="692717" y="1095708"/>
            <a:ext cx="3041886" cy="2311322"/>
            <a:chOff x="574158" y="1388933"/>
            <a:chExt cx="4879192" cy="332105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2C14B6C-64FB-0C4F-B4D9-CC9C0E041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158" y="1388933"/>
              <a:ext cx="4879192" cy="332105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E842F8D-FCA0-AE41-809A-58179A9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3754" y="2114550"/>
              <a:ext cx="1558246" cy="1266603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9F88CE-9338-EA40-BD8B-56BF316E3793}"/>
              </a:ext>
            </a:extLst>
          </p:cNvPr>
          <p:cNvGrpSpPr/>
          <p:nvPr/>
        </p:nvGrpSpPr>
        <p:grpSpPr>
          <a:xfrm>
            <a:off x="4447121" y="1860212"/>
            <a:ext cx="160195" cy="2774857"/>
            <a:chOff x="4449461" y="1344675"/>
            <a:chExt cx="154515" cy="2863681"/>
          </a:xfrm>
        </p:grpSpPr>
        <p:sp>
          <p:nvSpPr>
            <p:cNvPr id="9" name="圆角矩形 34">
              <a:extLst>
                <a:ext uri="{FF2B5EF4-FFF2-40B4-BE49-F238E27FC236}">
                  <a16:creationId xmlns:a16="http://schemas.microsoft.com/office/drawing/2014/main" id="{07CC0464-AF6E-764B-9095-95EB538912C7}"/>
                </a:ext>
              </a:extLst>
            </p:cNvPr>
            <p:cNvSpPr/>
            <p:nvPr/>
          </p:nvSpPr>
          <p:spPr>
            <a:xfrm>
              <a:off x="4449461" y="1344675"/>
              <a:ext cx="154515" cy="154515"/>
            </a:xfrm>
            <a:prstGeom prst="roundRect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3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10" name="圆角矩形 35">
              <a:extLst>
                <a:ext uri="{FF2B5EF4-FFF2-40B4-BE49-F238E27FC236}">
                  <a16:creationId xmlns:a16="http://schemas.microsoft.com/office/drawing/2014/main" id="{42E2B177-B756-D84C-A998-84358D99A950}"/>
                </a:ext>
              </a:extLst>
            </p:cNvPr>
            <p:cNvSpPr/>
            <p:nvPr/>
          </p:nvSpPr>
          <p:spPr>
            <a:xfrm>
              <a:off x="4449461" y="2699258"/>
              <a:ext cx="154515" cy="154515"/>
            </a:xfrm>
            <a:prstGeom prst="roundRect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圆角矩形 36">
              <a:extLst>
                <a:ext uri="{FF2B5EF4-FFF2-40B4-BE49-F238E27FC236}">
                  <a16:creationId xmlns:a16="http://schemas.microsoft.com/office/drawing/2014/main" id="{3AAF00EF-7CAE-C741-85A9-DB6188EF6E9B}"/>
                </a:ext>
              </a:extLst>
            </p:cNvPr>
            <p:cNvSpPr/>
            <p:nvPr/>
          </p:nvSpPr>
          <p:spPr>
            <a:xfrm>
              <a:off x="4449461" y="4053841"/>
              <a:ext cx="154515" cy="154515"/>
            </a:xfrm>
            <a:prstGeom prst="roundRect">
              <a:avLst/>
            </a:prstGeom>
            <a:solidFill>
              <a:schemeClr val="accent5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41D22C-99B5-4D49-A400-BBFF2BE54BE8}"/>
              </a:ext>
            </a:extLst>
          </p:cNvPr>
          <p:cNvCxnSpPr>
            <a:cxnSpLocks/>
          </p:cNvCxnSpPr>
          <p:nvPr/>
        </p:nvCxnSpPr>
        <p:spPr>
          <a:xfrm>
            <a:off x="4449208" y="667273"/>
            <a:ext cx="0" cy="408548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Google Shape;498;p46">
            <a:extLst>
              <a:ext uri="{FF2B5EF4-FFF2-40B4-BE49-F238E27FC236}">
                <a16:creationId xmlns:a16="http://schemas.microsoft.com/office/drawing/2014/main" id="{2CECA8DD-B71F-8947-95D1-DAF2409E2B51}"/>
              </a:ext>
            </a:extLst>
          </p:cNvPr>
          <p:cNvSpPr txBox="1">
            <a:spLocks/>
          </p:cNvSpPr>
          <p:nvPr/>
        </p:nvSpPr>
        <p:spPr>
          <a:xfrm>
            <a:off x="4864409" y="3339328"/>
            <a:ext cx="2844000" cy="42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Montserrat Medium"/>
              <a:buNone/>
            </a:pPr>
            <a:r>
              <a:rPr lang="en-US" altLang="zh-CN" sz="2000" b="1" dirty="0"/>
              <a:t>Efficiency</a:t>
            </a:r>
          </a:p>
          <a:p>
            <a:pPr marL="0" indent="0">
              <a:spcAft>
                <a:spcPts val="1600"/>
              </a:spcAft>
              <a:buFont typeface="Montserrat Medium"/>
              <a:buNone/>
            </a:pPr>
            <a:r>
              <a:rPr lang="en-US" sz="1600" b="1" dirty="0"/>
              <a:t>             </a:t>
            </a:r>
          </a:p>
        </p:txBody>
      </p:sp>
      <p:sp>
        <p:nvSpPr>
          <p:cNvPr id="17" name="Google Shape;498;p46">
            <a:extLst>
              <a:ext uri="{FF2B5EF4-FFF2-40B4-BE49-F238E27FC236}">
                <a16:creationId xmlns:a16="http://schemas.microsoft.com/office/drawing/2014/main" id="{1763110B-4810-E445-9F7A-68754F398878}"/>
              </a:ext>
            </a:extLst>
          </p:cNvPr>
          <p:cNvSpPr txBox="1">
            <a:spLocks/>
          </p:cNvSpPr>
          <p:nvPr/>
        </p:nvSpPr>
        <p:spPr>
          <a:xfrm>
            <a:off x="4873510" y="4635069"/>
            <a:ext cx="2844000" cy="42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Montserrat Medium"/>
              <a:buNone/>
            </a:pPr>
            <a:r>
              <a:rPr lang="en-US" altLang="zh-CN" sz="2000" b="1" dirty="0"/>
              <a:t>Effectiveness</a:t>
            </a:r>
          </a:p>
          <a:p>
            <a:pPr marL="0" indent="0">
              <a:spcAft>
                <a:spcPts val="1600"/>
              </a:spcAft>
              <a:buFont typeface="Montserrat Medium"/>
              <a:buNone/>
            </a:pPr>
            <a:r>
              <a:rPr lang="en-US" sz="1600" b="1" dirty="0"/>
              <a:t>            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E66447-74CF-F949-8B99-ECF1DFA49AAA}"/>
              </a:ext>
            </a:extLst>
          </p:cNvPr>
          <p:cNvSpPr txBox="1"/>
          <p:nvPr/>
        </p:nvSpPr>
        <p:spPr>
          <a:xfrm>
            <a:off x="4931626" y="634043"/>
            <a:ext cx="272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2400" b="1" dirty="0">
                <a:latin typeface="Century Gothic" panose="020B0502020202020204" pitchFamily="34" charset="0"/>
              </a:rPr>
              <a:t>Credit Modelling</a:t>
            </a:r>
            <a:endParaRPr kumimoji="1" lang="zh-CN" altLang="en-US" sz="2400" b="1" dirty="0">
              <a:latin typeface="Century Gothic" panose="020B0502020202020204" pitchFamily="34" charset="0"/>
            </a:endParaRPr>
          </a:p>
        </p:txBody>
      </p:sp>
      <p:grpSp>
        <p:nvGrpSpPr>
          <p:cNvPr id="21" name="Google Shape;10972;p93">
            <a:extLst>
              <a:ext uri="{FF2B5EF4-FFF2-40B4-BE49-F238E27FC236}">
                <a16:creationId xmlns:a16="http://schemas.microsoft.com/office/drawing/2014/main" id="{7A478049-9134-5741-A827-82DB6778CF66}"/>
              </a:ext>
            </a:extLst>
          </p:cNvPr>
          <p:cNvGrpSpPr/>
          <p:nvPr/>
        </p:nvGrpSpPr>
        <p:grpSpPr>
          <a:xfrm>
            <a:off x="4596835" y="686565"/>
            <a:ext cx="267574" cy="329415"/>
            <a:chOff x="3584201" y="4294996"/>
            <a:chExt cx="267574" cy="329415"/>
          </a:xfrm>
        </p:grpSpPr>
        <p:sp>
          <p:nvSpPr>
            <p:cNvPr id="22" name="Google Shape;10973;p93">
              <a:extLst>
                <a:ext uri="{FF2B5EF4-FFF2-40B4-BE49-F238E27FC236}">
                  <a16:creationId xmlns:a16="http://schemas.microsoft.com/office/drawing/2014/main" id="{2A1C14D0-8A18-864E-A884-851947B971BD}"/>
                </a:ext>
              </a:extLst>
            </p:cNvPr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74;p93">
              <a:extLst>
                <a:ext uri="{FF2B5EF4-FFF2-40B4-BE49-F238E27FC236}">
                  <a16:creationId xmlns:a16="http://schemas.microsoft.com/office/drawing/2014/main" id="{4F28EB72-422F-4846-80FF-F5FC94269E51}"/>
                </a:ext>
              </a:extLst>
            </p:cNvPr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75;p93">
              <a:extLst>
                <a:ext uri="{FF2B5EF4-FFF2-40B4-BE49-F238E27FC236}">
                  <a16:creationId xmlns:a16="http://schemas.microsoft.com/office/drawing/2014/main" id="{EC18FE33-ADC9-F84B-8BE6-D32A23E491B8}"/>
                </a:ext>
              </a:extLst>
            </p:cNvPr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76;p93">
              <a:extLst>
                <a:ext uri="{FF2B5EF4-FFF2-40B4-BE49-F238E27FC236}">
                  <a16:creationId xmlns:a16="http://schemas.microsoft.com/office/drawing/2014/main" id="{D48CBB6F-0B07-E348-9638-506BC1B54522}"/>
                </a:ext>
              </a:extLst>
            </p:cNvPr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图形 19" descr="闪电">
            <a:extLst>
              <a:ext uri="{FF2B5EF4-FFF2-40B4-BE49-F238E27FC236}">
                <a16:creationId xmlns:a16="http://schemas.microsoft.com/office/drawing/2014/main" id="{E981F685-4118-3148-AAA0-92BB2DE80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082" y="3527932"/>
            <a:ext cx="480431" cy="4716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DFB54F2-E67D-5448-BE83-86AF8ADDD0C7}"/>
              </a:ext>
            </a:extLst>
          </p:cNvPr>
          <p:cNvSpPr txBox="1"/>
          <p:nvPr/>
        </p:nvSpPr>
        <p:spPr>
          <a:xfrm>
            <a:off x="951548" y="3593191"/>
            <a:ext cx="37257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300" dirty="0">
                <a:latin typeface="Century Gothic" panose="020B0502020202020204" pitchFamily="34" charset="0"/>
              </a:rPr>
              <a:t>EU: General Data Protection Regulation</a:t>
            </a:r>
            <a:endParaRPr kumimoji="1" lang="zh-CN" altLang="en-US" sz="1300" dirty="0">
              <a:latin typeface="Century Gothic" panose="020B0502020202020204" pitchFamily="34" charset="0"/>
            </a:endParaRPr>
          </a:p>
        </p:txBody>
      </p:sp>
      <p:pic>
        <p:nvPicPr>
          <p:cNvPr id="26" name="图形 25" descr="闪电">
            <a:extLst>
              <a:ext uri="{FF2B5EF4-FFF2-40B4-BE49-F238E27FC236}">
                <a16:creationId xmlns:a16="http://schemas.microsoft.com/office/drawing/2014/main" id="{39A0D5DE-C0CA-214B-A6EA-5A65A54AE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082" y="4131843"/>
            <a:ext cx="480431" cy="47163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F886A26-8783-E747-B157-1FFF4030A692}"/>
              </a:ext>
            </a:extLst>
          </p:cNvPr>
          <p:cNvSpPr txBox="1"/>
          <p:nvPr/>
        </p:nvSpPr>
        <p:spPr>
          <a:xfrm>
            <a:off x="979425" y="4213774"/>
            <a:ext cx="3725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latin typeface="Century Gothic" panose="020B0502020202020204" pitchFamily="34" charset="0"/>
              </a:rPr>
              <a:t>US: Equal Credit Opportunity Act</a:t>
            </a:r>
            <a:endParaRPr kumimoji="1" lang="zh-CN" alt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21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1D5CE-8821-314C-99E0-914F6F30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318638"/>
            <a:ext cx="7360200" cy="548700"/>
          </a:xfrm>
        </p:spPr>
        <p:txBody>
          <a:bodyPr/>
          <a:lstStyle/>
          <a:p>
            <a:r>
              <a:rPr kumimoji="1" lang="en-GB" altLang="zh-CN" dirty="0"/>
              <a:t>Pain Points of Consumer Lending</a:t>
            </a:r>
            <a:endParaRPr kumimoji="1" lang="zh-CN" altLang="en-US" dirty="0"/>
          </a:p>
        </p:txBody>
      </p:sp>
      <p:pic>
        <p:nvPicPr>
          <p:cNvPr id="4" name="Google Shape;585;p53">
            <a:extLst>
              <a:ext uri="{FF2B5EF4-FFF2-40B4-BE49-F238E27FC236}">
                <a16:creationId xmlns:a16="http://schemas.microsoft.com/office/drawing/2014/main" id="{5081E46F-AFFA-E242-88DB-B411C19F3D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23" t="4439" r="1423" b="7299"/>
          <a:stretch/>
        </p:blipFill>
        <p:spPr>
          <a:xfrm>
            <a:off x="718686" y="1184298"/>
            <a:ext cx="1685468" cy="1481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îŝľïḋè">
            <a:extLst>
              <a:ext uri="{FF2B5EF4-FFF2-40B4-BE49-F238E27FC236}">
                <a16:creationId xmlns:a16="http://schemas.microsoft.com/office/drawing/2014/main" id="{7D3D279A-0565-9A48-A051-1207CE399698}"/>
              </a:ext>
            </a:extLst>
          </p:cNvPr>
          <p:cNvGrpSpPr/>
          <p:nvPr/>
        </p:nvGrpSpPr>
        <p:grpSpPr>
          <a:xfrm>
            <a:off x="367682" y="2974934"/>
            <a:ext cx="8408636" cy="1427980"/>
            <a:chOff x="631377" y="3713055"/>
            <a:chExt cx="10887523" cy="1903974"/>
          </a:xfrm>
        </p:grpSpPr>
        <p:sp>
          <p:nvSpPr>
            <p:cNvPr id="7" name="íşḷîḓè">
              <a:extLst>
                <a:ext uri="{FF2B5EF4-FFF2-40B4-BE49-F238E27FC236}">
                  <a16:creationId xmlns:a16="http://schemas.microsoft.com/office/drawing/2014/main" id="{2D8950C3-E99F-154D-9ACE-C1F14A01D0DF}"/>
                </a:ext>
              </a:extLst>
            </p:cNvPr>
            <p:cNvSpPr txBox="1"/>
            <p:nvPr/>
          </p:nvSpPr>
          <p:spPr>
            <a:xfrm flipH="1">
              <a:off x="4591757" y="4239242"/>
              <a:ext cx="3144658" cy="1377786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entury Gothic" panose="020B0502020202020204" pitchFamily="34" charset="0"/>
                </a:rPr>
                <a:t>Model interpretability;</a:t>
              </a:r>
              <a:endParaRPr lang="en-US" altLang="zh-CN" sz="1400" b="1" dirty="0">
                <a:latin typeface="Century Gothic" panose="020B0502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entury Gothic" panose="020B0502020202020204" pitchFamily="34" charset="0"/>
                </a:rPr>
                <a:t>Result</a:t>
              </a:r>
              <a:r>
                <a:rPr lang="zh-CN" altLang="en-US" sz="1400" dirty="0">
                  <a:latin typeface="Century Gothic" panose="020B0502020202020204" pitchFamily="34" charset="0"/>
                </a:rPr>
                <a:t> </a:t>
              </a:r>
              <a:r>
                <a:rPr lang="en-US" altLang="zh-CN" sz="1400" dirty="0">
                  <a:latin typeface="Century Gothic" panose="020B0502020202020204" pitchFamily="34" charset="0"/>
                </a:rPr>
                <a:t>reliability;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entury Gothic" panose="020B0502020202020204" pitchFamily="34" charset="0"/>
                </a:rPr>
                <a:t>User</a:t>
              </a:r>
              <a:r>
                <a:rPr lang="zh-CN" altLang="en-US" sz="1400" dirty="0">
                  <a:latin typeface="Century Gothic" panose="020B0502020202020204" pitchFamily="34" charset="0"/>
                </a:rPr>
                <a:t> </a:t>
              </a:r>
              <a:r>
                <a:rPr lang="en-US" altLang="zh-CN" sz="1400" dirty="0">
                  <a:latin typeface="Century Gothic" panose="020B0502020202020204" pitchFamily="34" charset="0"/>
                </a:rPr>
                <a:t>interface</a:t>
              </a:r>
              <a:r>
                <a:rPr lang="zh-CN" altLang="en-US" sz="1400" dirty="0">
                  <a:latin typeface="Century Gothic" panose="020B0502020202020204" pitchFamily="34" charset="0"/>
                </a:rPr>
                <a:t> </a:t>
              </a:r>
              <a:r>
                <a:rPr lang="en-US" altLang="zh-CN" sz="1400" dirty="0">
                  <a:latin typeface="Century Gothic" panose="020B0502020202020204" pitchFamily="34" charset="0"/>
                </a:rPr>
                <a:t>convenience</a:t>
              </a:r>
            </a:p>
          </p:txBody>
        </p:sp>
        <p:sp>
          <p:nvSpPr>
            <p:cNvPr id="8" name="iṧľídè">
              <a:extLst>
                <a:ext uri="{FF2B5EF4-FFF2-40B4-BE49-F238E27FC236}">
                  <a16:creationId xmlns:a16="http://schemas.microsoft.com/office/drawing/2014/main" id="{D602EE5B-F2C3-4241-8F0E-43B01A44F3DD}"/>
                </a:ext>
              </a:extLst>
            </p:cNvPr>
            <p:cNvSpPr/>
            <p:nvPr/>
          </p:nvSpPr>
          <p:spPr>
            <a:xfrm flipH="1">
              <a:off x="4523672" y="3713056"/>
              <a:ext cx="3144658" cy="526188"/>
            </a:xfrm>
            <a:prstGeom prst="rect">
              <a:avLst/>
            </a:prstGeom>
          </p:spPr>
          <p:txBody>
            <a:bodyPr wrap="square" lIns="68580" tIns="34290" rIns="68580" bIns="3429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</a:rPr>
                <a:t>Front</a:t>
              </a:r>
              <a:r>
                <a:rPr lang="zh-CN" altLang="en-US" sz="2000" b="1" dirty="0">
                  <a:latin typeface="Century Gothic" panose="020B0502020202020204" pitchFamily="34" charset="0"/>
                </a:rPr>
                <a:t> </a:t>
              </a:r>
              <a:r>
                <a:rPr lang="en-US" altLang="zh-CN" sz="2000" b="1" dirty="0">
                  <a:latin typeface="Century Gothic" panose="020B0502020202020204" pitchFamily="34" charset="0"/>
                </a:rPr>
                <a:t>desk</a:t>
              </a:r>
            </a:p>
          </p:txBody>
        </p:sp>
        <p:sp>
          <p:nvSpPr>
            <p:cNvPr id="10" name="iśļiḋê">
              <a:extLst>
                <a:ext uri="{FF2B5EF4-FFF2-40B4-BE49-F238E27FC236}">
                  <a16:creationId xmlns:a16="http://schemas.microsoft.com/office/drawing/2014/main" id="{4A815F52-682F-9440-9E2E-8126C3BAD255}"/>
                </a:ext>
              </a:extLst>
            </p:cNvPr>
            <p:cNvSpPr txBox="1"/>
            <p:nvPr/>
          </p:nvSpPr>
          <p:spPr>
            <a:xfrm flipH="1">
              <a:off x="8374237" y="4239243"/>
              <a:ext cx="3144659" cy="1377786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entury Gothic" panose="020B0502020202020204" pitchFamily="34" charset="0"/>
                </a:rPr>
                <a:t>Reason</a:t>
              </a:r>
              <a:r>
                <a:rPr lang="zh-CN" altLang="en-US" sz="1400" dirty="0">
                  <a:latin typeface="Century Gothic" panose="020B0502020202020204" pitchFamily="34" charset="0"/>
                </a:rPr>
                <a:t> </a:t>
              </a:r>
              <a:r>
                <a:rPr lang="en-US" altLang="zh-CN" sz="1400" dirty="0">
                  <a:latin typeface="Century Gothic" panose="020B0502020202020204" pitchFamily="34" charset="0"/>
                </a:rPr>
                <a:t>of</a:t>
              </a:r>
              <a:r>
                <a:rPr lang="zh-CN" altLang="en-US" sz="1400" dirty="0">
                  <a:latin typeface="Century Gothic" panose="020B0502020202020204" pitchFamily="34" charset="0"/>
                </a:rPr>
                <a:t> </a:t>
              </a:r>
              <a:r>
                <a:rPr lang="en-US" altLang="zh-CN" sz="1400" dirty="0">
                  <a:latin typeface="Century Gothic" panose="020B0502020202020204" pitchFamily="34" charset="0"/>
                </a:rPr>
                <a:t>rejection;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entury Gothic" panose="020B0502020202020204" pitchFamily="34" charset="0"/>
                </a:rPr>
                <a:t>Lengthy procedure; </a:t>
              </a:r>
              <a:r>
                <a:rPr lang="en-US" altLang="zh-CN" sz="14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Concern</a:t>
              </a:r>
              <a:r>
                <a:rPr lang="zh-CN" altLang="en-US" sz="14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of</a:t>
              </a:r>
              <a:r>
                <a:rPr lang="zh-CN" altLang="en-US" sz="14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data</a:t>
              </a:r>
              <a:r>
                <a:rPr lang="zh-CN" altLang="en-US" sz="14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privacy</a:t>
              </a:r>
            </a:p>
          </p:txBody>
        </p:sp>
        <p:sp>
          <p:nvSpPr>
            <p:cNvPr id="11" name="íSlídè">
              <a:extLst>
                <a:ext uri="{FF2B5EF4-FFF2-40B4-BE49-F238E27FC236}">
                  <a16:creationId xmlns:a16="http://schemas.microsoft.com/office/drawing/2014/main" id="{829D81C4-8D6E-F747-AA61-28AB28C3BBB3}"/>
                </a:ext>
              </a:extLst>
            </p:cNvPr>
            <p:cNvSpPr/>
            <p:nvPr/>
          </p:nvSpPr>
          <p:spPr>
            <a:xfrm flipH="1">
              <a:off x="8374241" y="3713055"/>
              <a:ext cx="3144659" cy="526188"/>
            </a:xfrm>
            <a:prstGeom prst="rect">
              <a:avLst/>
            </a:prstGeom>
          </p:spPr>
          <p:txBody>
            <a:bodyPr wrap="square" lIns="68580" tIns="34290" rIns="68580" bIns="3429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</a:rPr>
                <a:t>Applicants</a:t>
              </a:r>
              <a:endParaRPr lang="zh-CN" altLang="en-US" sz="20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íṡ1îḋé">
              <a:extLst>
                <a:ext uri="{FF2B5EF4-FFF2-40B4-BE49-F238E27FC236}">
                  <a16:creationId xmlns:a16="http://schemas.microsoft.com/office/drawing/2014/main" id="{69ECB107-945A-DC4D-8083-826BA443FFE9}"/>
                </a:ext>
              </a:extLst>
            </p:cNvPr>
            <p:cNvSpPr txBox="1"/>
            <p:nvPr/>
          </p:nvSpPr>
          <p:spPr>
            <a:xfrm flipH="1">
              <a:off x="631377" y="4239243"/>
              <a:ext cx="3520999" cy="1377786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entury Gothic" panose="020B0502020202020204" pitchFamily="34" charset="0"/>
                </a:rPr>
                <a:t>Large scale data;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entury Gothic" panose="020B0502020202020204" pitchFamily="34" charset="0"/>
                </a:rPr>
                <a:t>High-dimensional characteristics;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entury Gothic" panose="020B0502020202020204" pitchFamily="34" charset="0"/>
                </a:rPr>
                <a:t>Time-consuming algorithm;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entury Gothic" panose="020B0502020202020204" pitchFamily="34" charset="0"/>
                </a:rPr>
                <a:t>Model  coherency</a:t>
              </a:r>
            </a:p>
          </p:txBody>
        </p:sp>
        <p:sp>
          <p:nvSpPr>
            <p:cNvPr id="14" name="îšḻíḍê">
              <a:extLst>
                <a:ext uri="{FF2B5EF4-FFF2-40B4-BE49-F238E27FC236}">
                  <a16:creationId xmlns:a16="http://schemas.microsoft.com/office/drawing/2014/main" id="{E13522FA-B757-B845-BD3B-8C4BEC1C382C}"/>
                </a:ext>
              </a:extLst>
            </p:cNvPr>
            <p:cNvSpPr/>
            <p:nvPr/>
          </p:nvSpPr>
          <p:spPr>
            <a:xfrm flipH="1">
              <a:off x="741193" y="3713055"/>
              <a:ext cx="3144659" cy="526188"/>
            </a:xfrm>
            <a:prstGeom prst="rect">
              <a:avLst/>
            </a:prstGeom>
          </p:spPr>
          <p:txBody>
            <a:bodyPr wrap="square" lIns="68580" tIns="34290" rIns="68580" bIns="3429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</a:rPr>
                <a:t>Back</a:t>
              </a:r>
              <a:r>
                <a:rPr lang="zh-CN" altLang="en-US" sz="2000" b="1" dirty="0">
                  <a:latin typeface="Century Gothic" panose="020B0502020202020204" pitchFamily="34" charset="0"/>
                </a:rPr>
                <a:t> </a:t>
              </a:r>
              <a:r>
                <a:rPr lang="en-US" altLang="zh-CN" sz="2000" b="1" dirty="0">
                  <a:latin typeface="Century Gothic" panose="020B0502020202020204" pitchFamily="34" charset="0"/>
                </a:rPr>
                <a:t>office</a:t>
              </a:r>
            </a:p>
          </p:txBody>
        </p:sp>
      </p:grpSp>
      <p:pic>
        <p:nvPicPr>
          <p:cNvPr id="21" name="Google Shape;521;p48">
            <a:extLst>
              <a:ext uri="{FF2B5EF4-FFF2-40B4-BE49-F238E27FC236}">
                <a16:creationId xmlns:a16="http://schemas.microsoft.com/office/drawing/2014/main" id="{9A8B0A2E-7952-514B-9B20-7C6EC10454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21934" t="2276" r="-27991"/>
          <a:stretch/>
        </p:blipFill>
        <p:spPr>
          <a:xfrm>
            <a:off x="3408397" y="1184297"/>
            <a:ext cx="2394055" cy="162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89;p57">
            <a:extLst>
              <a:ext uri="{FF2B5EF4-FFF2-40B4-BE49-F238E27FC236}">
                <a16:creationId xmlns:a16="http://schemas.microsoft.com/office/drawing/2014/main" id="{E2F54B64-6BB9-7647-B8AC-C416A2CCC3E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879" t="12724" r="4620" b="12732"/>
          <a:stretch/>
        </p:blipFill>
        <p:spPr>
          <a:xfrm>
            <a:off x="6566729" y="1184298"/>
            <a:ext cx="1642323" cy="1407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34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BE1EE-34A0-124F-9033-E56AAA47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50" y="183705"/>
            <a:ext cx="7360200" cy="548700"/>
          </a:xfrm>
        </p:spPr>
        <p:txBody>
          <a:bodyPr/>
          <a:lstStyle/>
          <a:p>
            <a:r>
              <a:rPr kumimoji="1" lang="en-US" altLang="zh-CN" dirty="0"/>
              <a:t>What’s Giraffe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84BEF52-76D3-CC4F-B52A-DC3CFD84833A}"/>
              </a:ext>
            </a:extLst>
          </p:cNvPr>
          <p:cNvGrpSpPr/>
          <p:nvPr/>
        </p:nvGrpSpPr>
        <p:grpSpPr>
          <a:xfrm>
            <a:off x="502653" y="818161"/>
            <a:ext cx="5751955" cy="4113643"/>
            <a:chOff x="1426678" y="793644"/>
            <a:chExt cx="5751955" cy="411364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0D5303D-1A3A-8544-8E18-FFAE1FF3D398}"/>
                </a:ext>
              </a:extLst>
            </p:cNvPr>
            <p:cNvGrpSpPr/>
            <p:nvPr/>
          </p:nvGrpSpPr>
          <p:grpSpPr>
            <a:xfrm>
              <a:off x="1426678" y="793645"/>
              <a:ext cx="5751955" cy="4113642"/>
              <a:chOff x="5383437" y="1660693"/>
              <a:chExt cx="2699423" cy="2498189"/>
            </a:xfrm>
          </p:grpSpPr>
          <p:sp>
            <p:nvSpPr>
              <p:cNvPr id="5" name="Google Shape;1101;p74">
                <a:extLst>
                  <a:ext uri="{FF2B5EF4-FFF2-40B4-BE49-F238E27FC236}">
                    <a16:creationId xmlns:a16="http://schemas.microsoft.com/office/drawing/2014/main" id="{C0E6FD4A-4209-8242-86DC-FBEB5DAD8598}"/>
                  </a:ext>
                </a:extLst>
              </p:cNvPr>
              <p:cNvSpPr/>
              <p:nvPr/>
            </p:nvSpPr>
            <p:spPr>
              <a:xfrm>
                <a:off x="5383437" y="1660693"/>
                <a:ext cx="2699423" cy="2173707"/>
              </a:xfrm>
              <a:prstGeom prst="roundRect">
                <a:avLst>
                  <a:gd name="adj" fmla="val 3857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105;p74">
                <a:extLst>
                  <a:ext uri="{FF2B5EF4-FFF2-40B4-BE49-F238E27FC236}">
                    <a16:creationId xmlns:a16="http://schemas.microsoft.com/office/drawing/2014/main" id="{A93996DA-4A7E-F240-ABCC-F9142300A6A6}"/>
                  </a:ext>
                </a:extLst>
              </p:cNvPr>
              <p:cNvSpPr/>
              <p:nvPr/>
            </p:nvSpPr>
            <p:spPr>
              <a:xfrm>
                <a:off x="6143427" y="3834400"/>
                <a:ext cx="1087334" cy="324482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CBE2BEC-B3C7-474A-9957-B8157E008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979" r="9979"/>
            <a:stretch/>
          </p:blipFill>
          <p:spPr>
            <a:xfrm>
              <a:off x="1433712" y="793644"/>
              <a:ext cx="5737885" cy="3579335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0EF9ABB-31A5-C540-A5DE-98A7DD7AF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497262"/>
            <a:ext cx="2221132" cy="22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169AB-5CED-674D-8308-4C632503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25" y="192325"/>
            <a:ext cx="7360200" cy="548700"/>
          </a:xfrm>
        </p:spPr>
        <p:txBody>
          <a:bodyPr/>
          <a:lstStyle/>
          <a:p>
            <a:r>
              <a:rPr kumimoji="1" lang="en-US" altLang="zh-CN" dirty="0"/>
              <a:t>Applicants’</a:t>
            </a:r>
            <a:r>
              <a:rPr kumimoji="1" lang="zh-CN" altLang="en-US" dirty="0"/>
              <a:t> </a:t>
            </a:r>
            <a:r>
              <a:rPr kumimoji="1" lang="en-US" altLang="zh-CN" dirty="0"/>
              <a:t>view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AA1FD5-F695-4646-89EC-12D739720852}"/>
              </a:ext>
            </a:extLst>
          </p:cNvPr>
          <p:cNvSpPr txBox="1"/>
          <p:nvPr/>
        </p:nvSpPr>
        <p:spPr>
          <a:xfrm>
            <a:off x="6545178" y="1825233"/>
            <a:ext cx="2404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entury Gothic" panose="020B0502020202020204" pitchFamily="34" charset="0"/>
              </a:rPr>
              <a:t>Fill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in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application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entury Gothic" panose="020B0502020202020204" pitchFamily="34" charset="0"/>
              </a:rPr>
              <a:t>Privacy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preserving</a:t>
            </a:r>
            <a:endParaRPr kumimoji="1" lang="zh-CN" altLang="en-US" dirty="0">
              <a:latin typeface="Century Gothic" panose="020B0502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052685-F304-AA45-A7F9-588A1005A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0" t="7385" b="5116"/>
          <a:stretch/>
        </p:blipFill>
        <p:spPr>
          <a:xfrm>
            <a:off x="722375" y="1002920"/>
            <a:ext cx="5217731" cy="28529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7C2615-9522-1E4A-B893-11141BCA0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52"/>
          <a:stretch/>
        </p:blipFill>
        <p:spPr>
          <a:xfrm>
            <a:off x="265657" y="1054864"/>
            <a:ext cx="6352673" cy="223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3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755BC45-4BCA-D54F-A23D-D5515E309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" t="2116" r="1308"/>
          <a:stretch/>
        </p:blipFill>
        <p:spPr>
          <a:xfrm>
            <a:off x="105877" y="1017657"/>
            <a:ext cx="6477803" cy="3520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D052B7A-4D1F-C144-8D23-57E9C584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85" y="271600"/>
            <a:ext cx="7360200" cy="548700"/>
          </a:xfrm>
        </p:spPr>
        <p:txBody>
          <a:bodyPr/>
          <a:lstStyle/>
          <a:p>
            <a:r>
              <a:rPr kumimoji="1" lang="en-US" altLang="zh-CN" dirty="0"/>
              <a:t>Data analysts’</a:t>
            </a:r>
            <a:r>
              <a:rPr kumimoji="1" lang="zh-CN" altLang="en-US" dirty="0"/>
              <a:t> </a:t>
            </a:r>
            <a:r>
              <a:rPr kumimoji="1" lang="en-US" altLang="zh-CN" dirty="0"/>
              <a:t>view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270264-DC18-994C-8469-9C244EAE06CB}"/>
              </a:ext>
            </a:extLst>
          </p:cNvPr>
          <p:cNvSpPr txBox="1"/>
          <p:nvPr/>
        </p:nvSpPr>
        <p:spPr>
          <a:xfrm>
            <a:off x="6418106" y="1232743"/>
            <a:ext cx="31153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dirty="0">
                <a:latin typeface="Century Gothic" panose="020B0502020202020204" pitchFamily="34" charset="0"/>
              </a:rPr>
              <a:t>Import external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dirty="0">
                <a:latin typeface="Century Gothic" panose="020B0502020202020204" pitchFamily="34" charset="0"/>
              </a:rPr>
              <a:t>Heat</a:t>
            </a:r>
            <a:r>
              <a:rPr kumimoji="1" lang="en-US" altLang="zh-CN" dirty="0">
                <a:latin typeface="Century Gothic" panose="020B0502020202020204" pitchFamily="34" charset="0"/>
              </a:rPr>
              <a:t>map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of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feature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correlation</a:t>
            </a: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dirty="0">
                <a:latin typeface="Century Gothic" panose="020B0502020202020204" pitchFamily="34" charset="0"/>
              </a:rPr>
              <a:t>Visualisation of summary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dirty="0">
                <a:latin typeface="Century Gothic" panose="020B0502020202020204" pitchFamily="34" charset="0"/>
              </a:rPr>
              <a:t>Multiple methods for </a:t>
            </a:r>
          </a:p>
          <a:p>
            <a:r>
              <a:rPr kumimoji="1" lang="en-GB" altLang="zh-CN" dirty="0">
                <a:latin typeface="Century Gothic" panose="020B0502020202020204" pitchFamily="34" charset="0"/>
              </a:rPr>
              <a:t>      missing </a:t>
            </a:r>
            <a:r>
              <a:rPr kumimoji="1" lang="en-US" altLang="zh-CN" dirty="0">
                <a:latin typeface="Century Gothic" panose="020B0502020202020204" pitchFamily="34" charset="0"/>
              </a:rPr>
              <a:t>value</a:t>
            </a:r>
            <a:r>
              <a:rPr kumimoji="1" lang="en-GB" altLang="zh-CN" dirty="0">
                <a:latin typeface="Century Gothic" panose="020B0502020202020204" pitchFamily="34" charset="0"/>
              </a:rPr>
              <a:t>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dirty="0">
                <a:latin typeface="Century Gothic" panose="020B0502020202020204" pitchFamily="34" charset="0"/>
              </a:rPr>
              <a:t>Etc</a:t>
            </a:r>
            <a:r>
              <a:rPr kumimoji="1" lang="en-US" altLang="zh-CN" dirty="0">
                <a:latin typeface="Century Gothic" panose="020B0502020202020204" pitchFamily="34" charset="0"/>
              </a:rPr>
              <a:t>…</a:t>
            </a: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dirty="0">
              <a:latin typeface="Century Gothic" panose="020B0502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E48F1C-014E-F043-9210-EC978BE85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7" y="1017657"/>
            <a:ext cx="5775210" cy="31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8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52B7A-4D1F-C144-8D23-57E9C584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35" y="276602"/>
            <a:ext cx="7360200" cy="548700"/>
          </a:xfrm>
        </p:spPr>
        <p:txBody>
          <a:bodyPr/>
          <a:lstStyle/>
          <a:p>
            <a:r>
              <a:rPr kumimoji="1" lang="en-US" altLang="zh-CN" dirty="0"/>
              <a:t>Model engineers’</a:t>
            </a:r>
            <a:r>
              <a:rPr kumimoji="1" lang="zh-CN" altLang="en-US" dirty="0"/>
              <a:t> </a:t>
            </a:r>
            <a:r>
              <a:rPr kumimoji="1" lang="en-US" altLang="zh-CN" dirty="0"/>
              <a:t>view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D60785-EE09-2C4F-98CD-C2C441E135AA}"/>
              </a:ext>
            </a:extLst>
          </p:cNvPr>
          <p:cNvSpPr txBox="1"/>
          <p:nvPr/>
        </p:nvSpPr>
        <p:spPr>
          <a:xfrm>
            <a:off x="6250042" y="1262547"/>
            <a:ext cx="31153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dirty="0">
                <a:latin typeface="Century Gothic" panose="020B0502020202020204" pitchFamily="34" charset="0"/>
              </a:rPr>
              <a:t>Convenient and flexible </a:t>
            </a:r>
          </a:p>
          <a:p>
            <a:r>
              <a:rPr kumimoji="1" lang="zh-CN" altLang="en-US" dirty="0">
                <a:latin typeface="Century Gothic" panose="020B0502020202020204" pitchFamily="34" charset="0"/>
              </a:rPr>
              <a:t>      </a:t>
            </a:r>
            <a:r>
              <a:rPr kumimoji="1" lang="en-GB" altLang="zh-CN" dirty="0">
                <a:latin typeface="Century Gothic" panose="020B0502020202020204" pitchFamily="34" charset="0"/>
              </a:rPr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dirty="0">
                <a:latin typeface="Century Gothic" panose="020B0502020202020204" pitchFamily="34" charset="0"/>
              </a:rPr>
              <a:t>Different machine learning algorithms</a:t>
            </a:r>
          </a:p>
          <a:p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entury Gothic" panose="020B0502020202020204" pitchFamily="34" charset="0"/>
              </a:rPr>
              <a:t>Visualisation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of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training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process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(e.g.,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decision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tree)</a:t>
            </a: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entury Gothic" panose="020B0502020202020204" pitchFamily="34" charset="0"/>
              </a:rPr>
              <a:t>Concise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graphical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model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entury Gothic" panose="020B0502020202020204" pitchFamily="34" charset="0"/>
              </a:rPr>
              <a:t>Etc</a:t>
            </a:r>
            <a:r>
              <a:rPr kumimoji="1" lang="en-US" altLang="zh-CN" dirty="0">
                <a:latin typeface="Century Gothic" panose="020B0502020202020204" pitchFamily="34" charset="0"/>
              </a:rPr>
              <a:t>…</a:t>
            </a:r>
            <a:endParaRPr kumimoji="1" lang="en-GB" altLang="zh-CN" dirty="0">
              <a:latin typeface="Century Gothic" panose="020B0502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1FE78D-6F01-C04B-8AA1-8A1188DF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11" y="1190733"/>
            <a:ext cx="5875931" cy="29352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C434EF-BDD7-0944-BA8D-613AC4585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"/>
          <a:stretch/>
        </p:blipFill>
        <p:spPr>
          <a:xfrm>
            <a:off x="67377" y="1549666"/>
            <a:ext cx="6182665" cy="21034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0491DD-1FDF-5241-80C9-A23ABDCBF3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06" t="14225" r="2459"/>
          <a:stretch/>
        </p:blipFill>
        <p:spPr>
          <a:xfrm>
            <a:off x="298383" y="1115016"/>
            <a:ext cx="5951659" cy="31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9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8B2AE86-8E5B-BC45-BA69-3A90C3CB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69" y="1687464"/>
            <a:ext cx="7873465" cy="239130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D052B7A-4D1F-C144-8D23-57E9C584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54" y="317152"/>
            <a:ext cx="7360200" cy="548700"/>
          </a:xfrm>
        </p:spPr>
        <p:txBody>
          <a:bodyPr/>
          <a:lstStyle/>
          <a:p>
            <a:r>
              <a:rPr kumimoji="1" lang="en-US" altLang="zh-CN" dirty="0"/>
              <a:t>Loan managers’</a:t>
            </a:r>
            <a:r>
              <a:rPr kumimoji="1" lang="zh-CN" altLang="en-US" dirty="0"/>
              <a:t> </a:t>
            </a:r>
            <a:r>
              <a:rPr kumimoji="1" lang="en-US" altLang="zh-CN" dirty="0"/>
              <a:t>view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0245BE-E82D-AD48-9DA5-252E0FCE28DD}"/>
              </a:ext>
            </a:extLst>
          </p:cNvPr>
          <p:cNvSpPr txBox="1"/>
          <p:nvPr/>
        </p:nvSpPr>
        <p:spPr>
          <a:xfrm>
            <a:off x="5452113" y="1183156"/>
            <a:ext cx="31153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dirty="0">
                <a:latin typeface="Century Gothic" panose="020B0502020202020204" pitchFamily="34" charset="0"/>
              </a:rPr>
              <a:t>Clear prediction result and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credit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score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assessment</a:t>
            </a: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entury Gothic" panose="020B0502020202020204" pitchFamily="34" charset="0"/>
              </a:rPr>
              <a:t>Interpretable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to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applicants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endParaRPr kumimoji="1" lang="en-US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dirty="0">
                <a:latin typeface="Century Gothic" panose="020B0502020202020204" pitchFamily="34" charset="0"/>
              </a:rPr>
              <a:t>Suggest model modifications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to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engineers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if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necessary</a:t>
            </a:r>
            <a:r>
              <a:rPr kumimoji="1" lang="en-GB" altLang="zh-CN" dirty="0">
                <a:latin typeface="Century Gothic" panose="020B0502020202020204" pitchFamily="34" charset="0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dirty="0">
              <a:latin typeface="Century Gothic" panose="020B0502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4CF3FF-17BC-F14D-8DE1-B8C854A3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8" y="865852"/>
            <a:ext cx="4092924" cy="30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2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709</Words>
  <Application>Microsoft Macintosh PowerPoint</Application>
  <PresentationFormat>全屏显示(16:9)</PresentationFormat>
  <Paragraphs>283</Paragraphs>
  <Slides>19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等线</vt:lpstr>
      <vt:lpstr>微软雅黑</vt:lpstr>
      <vt:lpstr>Arial</vt:lpstr>
      <vt:lpstr>Arial</vt:lpstr>
      <vt:lpstr>Century Gothic</vt:lpstr>
      <vt:lpstr>Helvetica Neue</vt:lpstr>
      <vt:lpstr>Lato</vt:lpstr>
      <vt:lpstr>Montserrat Medium</vt:lpstr>
      <vt:lpstr>Palanquin SemiBold</vt:lpstr>
      <vt:lpstr>Playfair Display</vt:lpstr>
      <vt:lpstr>Segoe Print</vt:lpstr>
      <vt:lpstr>Wingdings</vt:lpstr>
      <vt:lpstr>Investment Fund Company Profile by Slidesgo</vt:lpstr>
      <vt:lpstr>Giraffe</vt:lpstr>
      <vt:lpstr>Table of contents</vt:lpstr>
      <vt:lpstr>eXplainable AI</vt:lpstr>
      <vt:lpstr>Pain Points of Consumer Lending</vt:lpstr>
      <vt:lpstr>What’s Giraffe </vt:lpstr>
      <vt:lpstr>Applicants’ view</vt:lpstr>
      <vt:lpstr>Data analysts’ view</vt:lpstr>
      <vt:lpstr>Model engineers’ view</vt:lpstr>
      <vt:lpstr>Loan managers’ view</vt:lpstr>
      <vt:lpstr>Additional functions</vt:lpstr>
      <vt:lpstr>One more thing</vt:lpstr>
      <vt:lpstr>System Architecture</vt:lpstr>
      <vt:lpstr>Feature processing</vt:lpstr>
      <vt:lpstr>PowerPoint 演示文稿</vt:lpstr>
      <vt:lpstr>PowerPoint 演示文稿</vt:lpstr>
      <vt:lpstr>PowerPoint 演示文稿</vt:lpstr>
      <vt:lpstr>PowerPoint 演示文稿</vt:lpstr>
      <vt:lpstr>Highlights of Giraffe</vt:lpstr>
      <vt:lpstr>   Meet                     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name</dc:title>
  <cp:lastModifiedBy>wangyq.20@pbcsf.tsinghua.edu.cn</cp:lastModifiedBy>
  <cp:revision>16</cp:revision>
  <dcterms:modified xsi:type="dcterms:W3CDTF">2022-11-09T08:49:40Z</dcterms:modified>
</cp:coreProperties>
</file>